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68.svg" ContentType="image/svg+xml"/>
  <Override PartName="/ppt/media/image70.svg" ContentType="image/svg+xml"/>
  <Override PartName="/ppt/media/image7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6"/>
  </p:notesMasterIdLst>
  <p:handoutMasterIdLst>
    <p:handoutMasterId r:id="rId47"/>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316" r:id="rId22"/>
    <p:sldId id="10170" r:id="rId23"/>
    <p:sldId id="391" r:id="rId24"/>
    <p:sldId id="286" r:id="rId25"/>
    <p:sldId id="293" r:id="rId26"/>
    <p:sldId id="289" r:id="rId27"/>
    <p:sldId id="10171" r:id="rId28"/>
    <p:sldId id="9697" r:id="rId29"/>
    <p:sldId id="9698" r:id="rId30"/>
    <p:sldId id="10164" r:id="rId31"/>
    <p:sldId id="10165" r:id="rId32"/>
    <p:sldId id="437" r:id="rId33"/>
    <p:sldId id="10303" r:id="rId34"/>
    <p:sldId id="10312" r:id="rId35"/>
    <p:sldId id="446" r:id="rId36"/>
    <p:sldId id="10258" r:id="rId37"/>
    <p:sldId id="448" r:id="rId38"/>
    <p:sldId id="10201" r:id="rId39"/>
    <p:sldId id="9495" r:id="rId40"/>
    <p:sldId id="582" r:id="rId41"/>
    <p:sldId id="583" r:id="rId42"/>
    <p:sldId id="10167" r:id="rId43"/>
    <p:sldId id="584" r:id="rId44"/>
    <p:sldId id="48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316"/>
            <p14:sldId id="10170"/>
            <p14:sldId id="391"/>
            <p14:sldId id="286"/>
            <p14:sldId id="293"/>
            <p14:sldId id="289"/>
            <p14:sldId id="10171"/>
            <p14:sldId id="9697"/>
            <p14:sldId id="9698"/>
            <p14:sldId id="10164"/>
            <p14:sldId id="10165"/>
            <p14:sldId id="437"/>
            <p14:sldId id="10303"/>
            <p14:sldId id="10312"/>
            <p14:sldId id="446"/>
            <p14:sldId id="10258"/>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EEA1F1-FBAB-29E2-6BFF-DB9846D4360E}" name="Akshay Arya" initials="AA" userId="S::akshay.arya@skyquestt.com::611a6814-055e-4dec-8773-237e1bf650f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5" autoAdjust="0"/>
    <p:restoredTop sz="94249" autoAdjust="0"/>
  </p:normalViewPr>
  <p:slideViewPr>
    <p:cSldViewPr snapToGrid="0">
      <p:cViewPr varScale="1">
        <p:scale>
          <a:sx n="80" d="100"/>
          <a:sy n="80" d="100"/>
        </p:scale>
        <p:origin x="821"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esProps" Target="presProps.xml"/><Relationship Id="rId49" Type="http://schemas.openxmlformats.org/officeDocument/2006/relationships/viewProps" Target="viewProps.xml"/><Relationship Id="rId50" Type="http://schemas.openxmlformats.org/officeDocument/2006/relationships/theme" Target="theme/theme1.xml"/><Relationship Id="rId51" Type="http://schemas.openxmlformats.org/officeDocument/2006/relationships/tableStyles" Target="tableStyles.xml"/><Relationship Id="rId52" Type="http://schemas.microsoft.com/office/2018/10/relationships/authors" Target="author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https://skyquestt-my.sharepoint.com/personal/prachi_mishra_skyquestt_com/Documents/Desktop/Big%20Data%20Market/CP_Big%20Data%20Market.xlsx" TargetMode="Externa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C:\Users\Akshay%20Arya\Downloads\drggfd.csv" TargetMode="Externa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numRef>
              <c:f>'Microsoft Corporation'!$I$8:$K$8</c:f>
              <c:numCache>
                <c:formatCode>General</c:formatCode>
                <c:ptCount val="3"/>
                <c:pt idx="0">
                  <c:v>2022</c:v>
                </c:pt>
                <c:pt idx="1">
                  <c:v>2023</c:v>
                </c:pt>
                <c:pt idx="2">
                  <c:v>2024</c:v>
                </c:pt>
              </c:numCache>
            </c:numRef>
          </c:cat>
          <c:val>
            <c:numRef>
              <c:f>'Microsoft Corporation'!$I$9:$K$9</c:f>
              <c:numCache>
                <c:formatCode>0.00</c:formatCode>
                <c:ptCount val="3"/>
                <c:pt idx="0">
                  <c:v>198.27</c:v>
                </c:pt>
                <c:pt idx="1">
                  <c:v>211.91499999999999</c:v>
                </c:pt>
                <c:pt idx="2">
                  <c:v>245.12200000000001</c:v>
                </c:pt>
              </c:numCache>
            </c:numRef>
          </c:val>
          <c:extLst>
            <c:ext xmlns:c16="http://schemas.microsoft.com/office/drawing/2014/chart" uri="{C3380CC4-5D6E-409C-BE32-E72D297353CC}">
              <c16:uniqueId val="{00000000-0A4F-498B-B4A9-8A15BD18D97B}"/>
            </c:ext>
          </c:extLst>
        </c:ser>
        <c:dLbls>
          <c:showLegendKey val="0"/>
          <c:showVal val="0"/>
          <c:showCatName val="0"/>
          <c:showSerName val="0"/>
          <c:showPercent val="0"/>
          <c:showBubbleSize val="0"/>
        </c:dLbls>
        <c:gapWidth val="219"/>
        <c:overlap val="-27"/>
        <c:axId val="521009864"/>
        <c:axId val="521013824"/>
      </c:barChart>
      <c:catAx>
        <c:axId val="521009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521013824"/>
        <c:crosses val="autoZero"/>
        <c:auto val="1"/>
        <c:lblAlgn val="ctr"/>
        <c:lblOffset val="100"/>
        <c:noMultiLvlLbl val="0"/>
      </c:catAx>
      <c:valAx>
        <c:axId val="521013824"/>
        <c:scaling>
          <c:orientation val="minMax"/>
        </c:scaling>
        <c:delete val="1"/>
        <c:axPos val="l"/>
        <c:numFmt formatCode="0.00" sourceLinked="1"/>
        <c:majorTickMark val="none"/>
        <c:minorTickMark val="none"/>
        <c:tickLblPos val="nextTo"/>
        <c:crossAx val="521009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B37-4DBA-9343-E9B9793E67B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B37-4DBA-9343-E9B9793E67B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B37-4DBA-9343-E9B9793E67B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B37-4DBA-9343-E9B9793E67B1}"/>
              </c:ext>
            </c:extLst>
          </c:dPt>
          <c:cat>
            <c:strRef>
              <c:f>drggfd!$E$26:$E$29</c:f>
              <c:strCache>
                <c:ptCount val="4"/>
                <c:pt idx="0">
                  <c:v>Segment 1</c:v>
                </c:pt>
                <c:pt idx="1">
                  <c:v>Segment 2</c:v>
                </c:pt>
                <c:pt idx="2">
                  <c:v>Segment 3</c:v>
                </c:pt>
                <c:pt idx="3">
                  <c:v>Segment 4</c:v>
                </c:pt>
              </c:strCache>
            </c:strRef>
          </c:cat>
          <c:val>
            <c:numRef>
              <c:f>drggfd!$F$26:$F$29</c:f>
              <c:numCache>
                <c:formatCode>General</c:formatCode>
                <c:ptCount val="4"/>
                <c:pt idx="0">
                  <c:v>10</c:v>
                </c:pt>
                <c:pt idx="1">
                  <c:v>7</c:v>
                </c:pt>
                <c:pt idx="2">
                  <c:v>4</c:v>
                </c:pt>
                <c:pt idx="3">
                  <c:v>2</c:v>
                </c:pt>
              </c:numCache>
            </c:numRef>
          </c:val>
          <c:extLst>
            <c:ext xmlns:c16="http://schemas.microsoft.com/office/drawing/2014/chart" uri="{C3380CC4-5D6E-409C-BE32-E72D297353CC}">
              <c16:uniqueId val="{00000008-5B37-4DBA-9343-E9B9793E67B1}"/>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18-09-2025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18-09-2025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516FD7-15E5-4D51-AC1F-DE17248223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594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6.png"/><Relationship Id="rId4" Type="http://schemas.microsoft.com/office/2007/relationships/hdphoto" Target="../media/hdphoto5.wdp"/><Relationship Id="rId5" Type="http://schemas.openxmlformats.org/officeDocument/2006/relationships/image" Target="../media/image37.png"/><Relationship Id="rId6"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image" Target="../media/image45.png"/><Relationship Id="rId5" Type="http://schemas.microsoft.com/office/2007/relationships/hdphoto" Target="../media/hdphoto8.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3.png"/><Relationship Id="rId4" Type="http://schemas.microsoft.com/office/2007/relationships/hdphoto" Target="../media/hdphoto6.wdp"/><Relationship Id="rId5" Type="http://schemas.openxmlformats.org/officeDocument/2006/relationships/chart" Target="../charts/char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0.png"/><Relationship Id="rId3" Type="http://schemas.microsoft.com/office/2007/relationships/hdphoto" Target="../media/hdphoto9.wdp"/><Relationship Id="rId4" Type="http://schemas.openxmlformats.org/officeDocument/2006/relationships/chart" Target="../charts/chart5.xml"/><Relationship Id="rId5" Type="http://schemas.openxmlformats.org/officeDocument/2006/relationships/chart" Target="../charts/char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 Id="rId3" Type="http://schemas.microsoft.com/office/2007/relationships/hdphoto" Target="../media/hdphoto10.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microsoft.com/office/2007/relationships/hdphoto" Target="../media/hdphoto11.wdp"/><Relationship Id="rId4" Type="http://schemas.openxmlformats.org/officeDocument/2006/relationships/image" Target="../media/image4.png"/><Relationship Id="rId5" Type="http://schemas.openxmlformats.org/officeDocument/2006/relationships/image" Target="../media/image53.png"/><Relationship Id="rId6" Type="http://schemas.openxmlformats.org/officeDocument/2006/relationships/image" Target="../media/image54.GIF"/><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microsoft.com/office/2007/relationships/hdphoto" Target="../media/hdphoto12.wdp"/><Relationship Id="rId11" Type="http://schemas.openxmlformats.org/officeDocument/2006/relationships/image" Target="../media/image58.png"/><Relationship Id="rId12" Type="http://schemas.microsoft.com/office/2007/relationships/hdphoto" Target="../media/hdphoto13.wdp"/><Relationship Id="rId13" Type="http://schemas.openxmlformats.org/officeDocument/2006/relationships/image" Target="../media/image59.png"/><Relationship Id="rId14" Type="http://schemas.microsoft.com/office/2007/relationships/hdphoto" Target="../media/hdphoto14.wdp"/><Relationship Id="rId15" Type="http://schemas.openxmlformats.org/officeDocument/2006/relationships/image" Target="../media/image60.png"/><Relationship Id="rId16"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 Id="rId3"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4.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5.png"/><Relationship Id="rId7" Type="http://schemas.openxmlformats.org/officeDocument/2006/relationships/hyperlink" Target="https://www.facebook.com/STI4SDG/" TargetMode="External"/><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svg"/><Relationship Id="rId11" Type="http://schemas.openxmlformats.org/officeDocument/2006/relationships/image" Target="../media/image69.png"/><Relationship Id="rId12" Type="http://schemas.openxmlformats.org/officeDocument/2006/relationships/image" Target="../media/image70.svg"/><Relationship Id="rId13" Type="http://schemas.openxmlformats.org/officeDocument/2006/relationships/image" Target="../media/image71.png"/><Relationship Id="rId14" Type="http://schemas.openxmlformats.org/officeDocument/2006/relationships/image" Target="../media/image72.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Vehicle Type: Cars (ICE, BEV, Fuel Cell, Others), Vans (ICE, BEV, Fuel Cell, Others), Other Vehicle Types
By Autonomous Level: Teleoperated, Fully Autonomous
By Component: Hardware (LiDAR Sensors, Cameras, Radars, Connectivity Modules (5G TCUs), Others), Software
By Service: Rental, Station Based
By Application: Passenger Transportation, Goods Transportation
By Region: North America, Europe, Asia-Pacific, Latin America, Middle East &amp; Africa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864113"/>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MARKET OF COMPUTERS</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Association for Computing Machinery (ACM)</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Computers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IEEE Computer Society</a:t>
                      </a:r>
                    </a:p>
                  </a:txBody>
                  <a:tcPr marL="9525" marR="9525" marT="9525" marB="0" anchor="ctr"/>
                </a:tc>
                <a:tc>
                  <a:txBody>
                    <a:bodyPr/>
                    <a:lstStyle/>
                    <a:p>
                      <a:pPr marL="91440" algn="l" fontAlgn="b"/>
                      <a:r>
                        <a:rPr lang="en-US" sz="1100" kern="1200" dirty="0">
                          <a:solidFill>
                            <a:schemeClr val="dk1"/>
                          </a:solidFill>
                          <a:latin typeface="+mn-lt"/>
                          <a:ea typeface="+mn-ea"/>
                          <a:cs typeface="+mn-cs"/>
                        </a:rPr>
                        <a:t>ACM Transactions on Computer Systems</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Computing Technology Industry Association (CompTIA)</a:t>
                      </a:r>
                    </a:p>
                  </a:txBody>
                  <a:tcPr marL="9525" marR="9525" marT="9525" marB="0" anchor="ctr"/>
                </a:tc>
                <a:tc>
                  <a:txBody>
                    <a:bodyPr/>
                    <a:lstStyle/>
                    <a:p>
                      <a:pPr marL="91440" algn="l" fontAlgn="b"/>
                      <a:r>
                        <a:rPr lang="en-US" sz="1100" kern="1200" dirty="0">
                          <a:solidFill>
                            <a:schemeClr val="dk1"/>
                          </a:solidFill>
                          <a:latin typeface="+mn-lt"/>
                          <a:ea typeface="+mn-ea"/>
                          <a:cs typeface="+mn-cs"/>
                        </a:rPr>
                        <a:t>Communications of the ACM</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Consumer Technology Association (CTA)</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Computer</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National Institute of Standards and Technology (NIST)</a:t>
                      </a:r>
                    </a:p>
                  </a:txBody>
                  <a:tcPr marL="9525" marR="9525" marT="9525" marB="0" anchor="ctr"/>
                </a:tc>
                <a:tc>
                  <a:txBody>
                    <a:bodyPr/>
                    <a:lstStyle/>
                    <a:p>
                      <a:pPr marL="91440" algn="l" fontAlgn="b"/>
                      <a:r>
                        <a:rPr lang="en-US" sz="1100" kern="1200" dirty="0">
                          <a:solidFill>
                            <a:schemeClr val="dk1"/>
                          </a:solidFill>
                          <a:latin typeface="+mn-lt"/>
                          <a:ea typeface="+mn-ea"/>
                          <a:cs typeface="+mn-cs"/>
                        </a:rPr>
                        <a:t>ACM Computing Surveys</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0A83BE23-CEEB-468C-8B45-F8B1CF985F04}"/>
              </a:ext>
            </a:extLst>
          </p:cNvPr>
          <p:cNvSpPr txBox="1">
            <a:spLocks/>
          </p:cNvSpPr>
          <p:nvPr/>
        </p:nvSpPr>
        <p:spPr>
          <a:xfrm>
            <a:off x="438150" y="3552825"/>
            <a:ext cx="732155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400" b="1">
                <a:solidFill>
                  <a:schemeClr val="tx1"/>
                </a:solidFill>
              </a:rPr>
              <a:t>MARKET OF COMPUTERS-</a:t>
            </a:r>
            <a:endParaRPr lang="en-US" sz="1400" b="1" dirty="0">
              <a:solidFill>
                <a:schemeClr val="tx1"/>
              </a:solidFill>
            </a:endParaRPr>
          </a:p>
        </p:txBody>
      </p:sp>
      <p:sp>
        <p:nvSpPr>
          <p:cNvPr id="11" name="TextBox 10">
            <a:extLst>
              <a:ext uri="{FF2B5EF4-FFF2-40B4-BE49-F238E27FC236}">
                <a16:creationId xmlns:a16="http://schemas.microsoft.com/office/drawing/2014/main" id="{DC20E676-2F7E-43D6-A3C8-06592EEEDF00}"/>
              </a:ext>
            </a:extLst>
          </p:cNvPr>
          <p:cNvSpPr txBox="1"/>
          <p:nvPr/>
        </p:nvSpPr>
        <p:spPr>
          <a:xfrm>
            <a:off x="438150" y="3821780"/>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532197"/>
          </a:xfrm>
          <a:prstGeom prst="rect">
            <a:avLst/>
          </a:prstGeom>
          <a:noFill/>
        </p:spPr>
        <p:txBody>
          <a:bodyPr wrap="square">
            <a:spAutoFit/>
          </a:bodyPr>
          <a:lstStyle/>
          <a:p>
            <a:pPr algn="just">
              <a:lnSpc>
                <a:spcPct val="150000"/>
              </a:lnSpc>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Market of Computers is valued at USD 243.45 Million in 2024, and is expected to reach USD 35443.43 Million by 2032. The market shows a steady CAGR of 91.66% from 2025 to 2032. Rapid innovation, remote work, and AI-driven workloads propel the computer market; modular designs, sustainability, and edge computing reshape product strategies, while dominant OEMs, chipmakers, and cloud providers compete via partnerships and supply-chain resilience; growing demand for performance, security, and customizable devices suggests steady diversification and sustained premiumization over coming years.</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lnSpc>
                <a:spcPct val="150000"/>
              </a:lnSpc>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MARKET OF COMPUTERS SIZE,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243.45</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35443.43</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420189"/>
            <a:ext cx="5751286" cy="301365"/>
          </a:xfrm>
          <a:prstGeom prst="rect">
            <a:avLst/>
          </a:prstGeom>
          <a:noFill/>
        </p:spPr>
        <p:txBody>
          <a:bodyPr wrap="square">
            <a:spAutoFit/>
          </a:bodyPr>
          <a:lstStyle/>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Connectivity: Reliable high-speed broadband, pervasive wireless networks, and scalable cloud infrastructure enable distributed computing, remote work, and software delivery. They lower latency, support edge computing, and allow vendors to offer SaaS, virtualization, and rapid updates. Investment and interoperable standards accelerate adoption across consumer and enterprise segments. Globally driving market expansion.
Supply Chain: Efficient component sourcing, manufacturing capacity, and logistics networks ensure steady availability of CPUs, memory, storage, peripherals. Scalable fabrication, diversified suppliers, and responsive distribution reduce lead times and costs. Strategic inventory, recycling, and regional assembly mitigate disruptions, support customization, and enable timely delivery to consumer, business, institutional buyers worldwide.</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MARKET OF COMPUTERS</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MARKET OF COMPUTERS</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243.45 MILLION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1"/>
            <a:ext cx="6547970" cy="681825"/>
          </a:xfrm>
        </p:spPr>
        <p:txBody>
          <a:bodyPr anchor="t">
            <a:noAutofit/>
          </a:bodyPr>
          <a:lstStyle/>
          <a:p>
            <a:pPr>
              <a:lnSpc>
                <a:spcPct val="100000"/>
              </a:lnSpc>
            </a:pPr>
            <a:r>
              <a:rPr lang="en-US" dirty="0">
                <a:solidFill>
                  <a:schemeClr val="accent1"/>
                </a:solidFill>
              </a:rPr>
              <a:t>MARKET DYNAMICS &amp; OUTLOOK</a:t>
            </a:r>
            <a:r>
              <a:rPr lang="en-IN" dirty="0">
                <a:solidFill>
                  <a:schemeClr val="accent1"/>
                </a:solidFill>
              </a:rPr>
              <a:t>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82750" y="5240344"/>
            <a:ext cx="7321550" cy="1500187"/>
          </a:xfrm>
        </p:spPr>
        <p:txBody>
          <a:bodyPr>
            <a:normAutofit/>
          </a:bodyPr>
          <a:lstStyle/>
          <a:p>
            <a:r>
              <a:rPr lang="en-US" sz="1400" b="1" dirty="0">
                <a:solidFill>
                  <a:schemeClr val="tx1"/>
                </a:solidFill>
              </a:rPr>
              <a:t>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279550" y="510612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482750" y="567496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548342" y="208552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US" dirty="0"/>
              <a:t>MARKET DYNAMICS &amp; OUTLOOK</a:t>
            </a:r>
            <a:r>
              <a:rPr lang="en-IN" dirty="0"/>
              <a:t> </a:t>
            </a:r>
            <a:endParaRPr lang="en-IN" sz="1800" dirty="0"/>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(1/X)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767293984"/>
              </p:ext>
            </p:extLst>
          </p:nvPr>
        </p:nvGraphicFramePr>
        <p:xfrm>
          <a:off x="333828" y="914400"/>
          <a:ext cx="11494377" cy="51286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19095">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surge in artificial intelligence workloads is reshaping computer demand, driving adoption of specialized accelerators and heterogeneous architectures. Enterprises deploy GPU clusters from leading vendors to handle model training, while cloud providers integrate custom inference chips to improve responsiveness. Major technology firms design systems optimized for parallel processing, and software frameworks evolve to exploit these capabilities. This shift influences procurement choices across industries, encouraging investment in machines tailored for AI workloads rather than generic processing platforms, and edge deployments globally.
Energy efficiency and thermal design increasingly dictate computer development, as manufacturers balance performance with power constraints across form factors. Chip architects prioritize low-power cores and heterogeneous designs found in modern mobile processors, while laptop makers refine cooling through vapor chambers and advanced fans to sustain performance. Companies introduced system-level optimization programs to certify thin, long-lasting devices for professionals. Simultaneously, data center operators adopt efficiency-driven architectures for compute-heavy tasks, prompting hardware partners to create platforms tuned for sustained, efficient operation worldwide.
Changes in work and learning models have elevated demand for versatile computing devices that support collaboration and mobility. Organizations refresh fleets to provide employees with secure laptops and hybrids suited for video conferencing and multitasking. Educational institutions widely choose cloud-centric notebooks to simplify administration and remote instruction, while creative professionals seek high-performance workstations for content creation. Vendors respond with purpose-built models featuring robust webcams, far-field microphones, and secure firmware, aligning product roadmaps with evolving user workflows and enterprise management priorities.
Sustainability concerns and supply chain resilience shape procurement and product design priorities across the computer industry. Manufacturers emphasize recyclable materials, repairability, and modular architectures to address consumer expectations and regulatory pressure. Initiatives such as manufacturer trade-in programs and vendor-supported self-repair kits illustrate a shift toward lifecycle stewardship, while startups champion modular laptops and replaceable components to extend device longevity. Meanwhile, diversified sourcing strategies and collaboration with contract manufacturers reduce vulnerability to disruptions, encouraging design choices favoring serviceability and component standardization.</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Acceleration of AI and High Performance Computing Demands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8" name="TextBox 7">
            <a:extLst>
              <a:ext uri="{FF2B5EF4-FFF2-40B4-BE49-F238E27FC236}">
                <a16:creationId xmlns:a16="http://schemas.microsoft.com/office/drawing/2014/main" id="{A9906AAD-DA7B-4CE6-BEBE-A0643155DEF3}"/>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(2/X)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964406852"/>
              </p:ext>
            </p:extLst>
          </p:nvPr>
        </p:nvGraphicFramePr>
        <p:xfrm>
          <a:off x="333828" y="914400"/>
          <a:ext cx="11494377" cy="514605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3647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Regulatory pressure and emerging right-to-repair laws are forcing computer manufacturers to redesign products for longevity and reparability. Policymakers in multiple jurisdictions are updating eco-design and waste directives to require easier disassembly and spare parts availability. Industry responses include modular laptops like the Framework model and vendor service programs such as Apple's self-service repair initiative, while recycled-material commitments appear across supply chains. These shifts alter component sourcing, warranty practices, and after-sales service models, reshaping product lifecycles and OEM strategies and standards.
Demand for circular supply chains transforms procurement and aftermarket strategies as businesses and consumers prefer refurbished and lease models over one-time purchases. Major manufacturers and service providers expand certified-refurbished offerings and take-back programs, with companies promoting closed-loop recycling and material recovery. Retail resellers such as certified refurbishers enable extended device lifespans, and corporate IT teams increasingly select leased fleets to simplify upgrades and asset recovery. These practical shifts reduce new component demand and incentivize design for disassembly and standardized parts.
Material innovation is shifting engineering priorities toward recycled and bio-based inputs, altering supplier relationships and component chemistry choices. Manufacturers report integrating reclaimed metals and recycled plastics into chassis and internal parts, while accessories and packaging increasingly use post-consumer materials. Brands such as HP and Dell highlight closed-loop material programs and emphasize verified recycled content. Procurement teams and OEMs now weigh embodied material sourcing when selecting suppliers, making material traceability and new polymer feedstocks central to future computer design decisions globally.
Rising security and privacy requirements influence hardware architecture decisions, creating tensions with modularity and repairability goals. Governments and large enterprises increasingly demand built-in hardware security features like trusted platform modules and secure boot, which sometimes lead vendors to integrate components more tightly. Conversely, vendors such as Framework demonstrate that modular, upgradable designs can incorporate security while preserving servicability. Balancing these imperatives drives innovation in tamper-evident modular interfaces, certified repair workflows, and secure supply-chain verification practices across the computer industry today.</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Sustainability Regulations Driving Circular Design And Recycling</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7" name="TextBox 6">
            <a:extLst>
              <a:ext uri="{FF2B5EF4-FFF2-40B4-BE49-F238E27FC236}">
                <a16:creationId xmlns:a16="http://schemas.microsoft.com/office/drawing/2014/main" id="{B85268B5-32ED-459C-AA87-E22AEA28EBDC}"/>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3142256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MARKET OF COMPUTERS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VEHICLE TYPE</a:t>
            </a:r>
          </a:p>
        </p:txBody>
      </p:sp>
      <p:sp>
        <p:nvSpPr>
          <p:cNvPr id="51" name="Rectangle 50"/>
          <p:cNvSpPr/>
          <p:nvPr/>
        </p:nvSpPr>
        <p:spPr>
          <a:xfrm>
            <a:off x="457200"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Cars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Vans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 Vehicle Types</a:t>
            </a:r>
          </a:p>
        </p:txBody>
      </p:sp>
      <p:sp>
        <p:nvSpPr>
          <p:cNvPr id="52" name="Rounded Rectangle 51"/>
          <p:cNvSpPr/>
          <p:nvPr/>
        </p:nvSpPr>
        <p:spPr>
          <a:xfrm>
            <a:off x="2749296" y="1828800"/>
            <a:ext cx="2109216" cy="274320"/>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AUTONOMOUS LEVEL</a:t>
            </a:r>
          </a:p>
        </p:txBody>
      </p:sp>
      <p:sp>
        <p:nvSpPr>
          <p:cNvPr id="53" name="Rectangle 52"/>
          <p:cNvSpPr/>
          <p:nvPr/>
        </p:nvSpPr>
        <p:spPr>
          <a:xfrm>
            <a:off x="2749296"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Teleoperated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Fully Autonomous</a:t>
            </a:r>
          </a:p>
        </p:txBody>
      </p:sp>
      <p:sp>
        <p:nvSpPr>
          <p:cNvPr id="54" name="Rounded Rectangle 53"/>
          <p:cNvSpPr/>
          <p:nvPr/>
        </p:nvSpPr>
        <p:spPr>
          <a:xfrm>
            <a:off x="5041392" y="1828800"/>
            <a:ext cx="2109216" cy="274320"/>
          </a:xfrm>
          <a:prstGeom prst="roundRect">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COMPONENT</a:t>
            </a:r>
          </a:p>
        </p:txBody>
      </p:sp>
      <p:sp>
        <p:nvSpPr>
          <p:cNvPr id="55" name="Rectangle 54"/>
          <p:cNvSpPr/>
          <p:nvPr/>
        </p:nvSpPr>
        <p:spPr>
          <a:xfrm>
            <a:off x="5041392"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Hardware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Software</a:t>
            </a:r>
          </a:p>
        </p:txBody>
      </p:sp>
      <p:sp>
        <p:nvSpPr>
          <p:cNvPr id="56" name="Rounded Rectangle 55"/>
          <p:cNvSpPr/>
          <p:nvPr/>
        </p:nvSpPr>
        <p:spPr>
          <a:xfrm>
            <a:off x="7333488" y="1828800"/>
            <a:ext cx="2109216" cy="274320"/>
          </a:xfrm>
          <a:prstGeom prst="roundRect">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SERVICE</a:t>
            </a:r>
          </a:p>
        </p:txBody>
      </p:sp>
      <p:sp>
        <p:nvSpPr>
          <p:cNvPr id="57" name="Rectangle 56"/>
          <p:cNvSpPr/>
          <p:nvPr/>
        </p:nvSpPr>
        <p:spPr>
          <a:xfrm>
            <a:off x="7333488"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Rental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Station Based</a:t>
            </a:r>
          </a:p>
        </p:txBody>
      </p:sp>
      <p:sp>
        <p:nvSpPr>
          <p:cNvPr id="58" name="Rounded Rectangle 57"/>
          <p:cNvSpPr/>
          <p:nvPr/>
        </p:nvSpPr>
        <p:spPr>
          <a:xfrm>
            <a:off x="9625584" y="1828800"/>
            <a:ext cx="2109216" cy="274320"/>
          </a:xfrm>
          <a:prstGeom prst="roundRect">
            <a:avLst/>
          </a:prstGeom>
          <a:solidFill>
            <a:srgbClr val="F87884"/>
          </a:solidFill>
          <a:ln>
            <a:solidFill>
              <a:srgbClr val="F87884"/>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9" name="Rectangle 58"/>
          <p:cNvSpPr/>
          <p:nvPr/>
        </p:nvSpPr>
        <p:spPr>
          <a:xfrm>
            <a:off x="9625584"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Passenger Transportation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Goods Transportation</a:t>
            </a:r>
          </a:p>
        </p:txBody>
      </p:sp>
      <p:sp>
        <p:nvSpPr>
          <p:cNvPr id="60" name="Rounded Rectangle 59"/>
          <p:cNvSpPr/>
          <p:nvPr/>
        </p:nvSpPr>
        <p:spPr>
          <a:xfrm>
            <a:off x="5041392" y="2964484"/>
            <a:ext cx="2109216" cy="274320"/>
          </a:xfrm>
          <a:prstGeom prst="roundRect">
            <a:avLst/>
          </a:prstGeom>
          <a:solidFill>
            <a:srgbClr val="7F7F7F"/>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REGION</a:t>
            </a:r>
          </a:p>
        </p:txBody>
      </p:sp>
      <p:sp>
        <p:nvSpPr>
          <p:cNvPr id="61" name="Rectangle 60"/>
          <p:cNvSpPr/>
          <p:nvPr/>
        </p:nvSpPr>
        <p:spPr>
          <a:xfrm>
            <a:off x="5041392" y="3238804"/>
            <a:ext cx="2109216" cy="123444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North America</a:t>
            </a:r>
          </a:p>
          <a:p>
            <a:pPr algn="l" marL="190500" indent="-190500">
              <a:marL val="635000"/>
              <a:indent val="-241300"/>
              <a:buChar char="○"/>
              <a:buFont typeface="Symbol"/>
              <a:buClr>
                <a:srgbClr val="000000"/>
              </a:buClr>
              <a:spcAft>
                <a:spcPts val="600"/>
              </a:spcAft>
              <a:lnSpc>
                <a:spcPts val="1800"/>
              </a:lnSpc>
            </a:pPr>
            <a:r>
              <a:rPr sz="1000">
                <a:solidFill>
                  <a:srgbClr val="000000"/>
                </a:solidFill>
              </a:rPr>
              <a:t>Europe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Asia-Pacific</a:t>
            </a:r>
          </a:p>
          <a:p>
            <a:pPr algn="l" marL="190500" indent="-190500">
              <a:marL val="635000"/>
              <a:indent val="-241300"/>
              <a:buChar char="○"/>
              <a:buFont typeface="Symbol"/>
              <a:buClr>
                <a:srgbClr val="000000"/>
              </a:buClr>
              <a:spcAft>
                <a:spcPts val="600"/>
              </a:spcAft>
              <a:lnSpc>
                <a:spcPts val="1800"/>
              </a:lnSpc>
            </a:pPr>
            <a:r>
              <a:rPr sz="1000">
                <a:solidFill>
                  <a:srgbClr val="000000"/>
                </a:solidFill>
              </a:rPr>
              <a:t>Latin America</a:t>
            </a:r>
          </a:p>
          <a:p>
            <a:pPr algn="l" marL="190500" indent="-190500">
              <a:marL val="635000"/>
              <a:indent val="-241300"/>
              <a:buChar char="○"/>
              <a:buFont typeface="Symbol"/>
              <a:buClr>
                <a:srgbClr val="000000"/>
              </a:buClr>
              <a:spcAft>
                <a:spcPts val="600"/>
              </a:spcAft>
              <a:lnSpc>
                <a:spcPts val="1800"/>
              </a:lnSpc>
            </a:pPr>
            <a:r>
              <a:rPr sz="1000">
                <a:solidFill>
                  <a:srgbClr val="000000"/>
                </a:solidFill>
              </a:rPr>
              <a:t>Middle East &amp; Africa</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RESTRAINTS &amp; CHALLENGES [1/X]</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543806729"/>
              </p:ext>
            </p:extLst>
          </p:nvPr>
        </p:nvGraphicFramePr>
        <p:xfrm>
          <a:off x="333828" y="914400"/>
          <a:ext cx="11494377" cy="511379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8150">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675641">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Persistent component shortages and semiconductor supply disruptions constrain computer market growth by limiting manufacturers' ability to meet demand and innovate. Major vendors such as Apple, Dell, HP, and Lenovo have experienced extended lead times and assembly interruptions due to constrained chip availability and intermittent plant capacity. Foundries like TSMC and Samsung face intense demand for advanced nodes, creating allocation pressures across CPU, GPU, and power management supply chains. This dynamic reduces product variety and slows refresh cycles, undermining market responsiveness.
Logistics bottlenecks amplify component scarcity by causing transportation delays and unpredictability across complex global computer supply chains. Port congestion, container scarcity, and constrained air freight capacity have disrupted inbound components, complicating inventory planning for assemblers and resellers. Contract manufacturers such as Foxconn, Quanta, and Pegatron have navigated factory stoppages and staggered shipments, forcing schedule reshuffles. These logistical challenges particularly impact time-sensitive product launches and channel fulfillment, eroding brand trust and creating ripple effects throughout aftermarket services and enterprise procurement cycles.
Geopolitical tensions and export controls challenge the computer market by restricting access to critical technologies and fragmenting supply networks. Export restrictions by governments have limited shipments of advanced chips to certain companies, affecting device makers that rely on those components. Semiconductor fabrication concentrated in Taiwan and South Korea increases exposure to regional disruptions, while sanctions and technology restrictions add compliance burdens for OEMs, cloud providers, and enterprise buyers navigating complex cross-border regulatory environments, notably disrupting vendors' supply agreements and sourcing.
Rising production and compliance costs compress margins and hinder competitiveness across the computer market, forcing firms to balance price, innovation, and resilience. Tariffs, labor cost shifts, and higher prices for key components have prompted manufacturers to diversify production footprints toward Mexico and India and to invest in local fabrication capacity. Investments in regulatory compliance for environmental standards and e-waste handling, combined with increased R&amp;D complexity for energy efficiency, raise unit costs and lengthen product development timelines for OEMs and partners.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Supply Chain Disruptions and Component Shortages Restraining Growth</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6" name="TextBox 5">
            <a:extLst>
              <a:ext uri="{FF2B5EF4-FFF2-40B4-BE49-F238E27FC236}">
                <a16:creationId xmlns:a16="http://schemas.microsoft.com/office/drawing/2014/main" id="{43AA30CA-B295-4CA1-B6C9-09A77D9DD495}"/>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market restraints and challenges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589055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endParaRPr lang="en-IN" dirty="0"/>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MARKET OF COMPUTERS-</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2908023"/>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MARKET OF COMPUTERS-</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Vehicle Type
By Autonomous Level
By Component
By Service
By Application
By Region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89832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MARKET OF COMPUTERS SIZE,  BY VEHICLE TYPE, 2019-2032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3152775" y="6105561"/>
            <a:ext cx="8772872"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41148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lstStyle/>
                    <a:p>
                      <a:pPr algn="ctr"/>
                      <a:r>
                        <a:rPr sz="600" b="1">
                          <a:solidFill>
                            <a:srgbClr val="FFFFFF"/>
                          </a:solidFill>
                          <a:latin typeface="Poppins Bold"/>
                        </a:rPr>
                        <a:t/>
                      </a:r>
                    </a:p>
                  </a:txBody>
                  <a:tcPr anchor="ctr">
                    <a:solidFill>
                      <a:srgbClr val="31067E"/>
                    </a:solidFill>
                  </a:tcPr>
                </a:tc>
                <a:tc>
                  <a:txBody>
                    <a:bodyPr wrap="none"/>
                    <a:lstStyle/>
                    <a:p>
                      <a:pPr algn="ctr"/>
                      <a:r>
                        <a:rPr sz="600" b="1">
                          <a:solidFill>
                            <a:srgbClr val="FFFFFF"/>
                          </a:solidFill>
                          <a:latin typeface="Poppins Bold"/>
                        </a:rPr>
                        <a:t>2019</a:t>
                      </a:r>
                    </a:p>
                  </a:txBody>
                  <a:tcPr anchor="ctr">
                    <a:solidFill>
                      <a:srgbClr val="31067E"/>
                    </a:solidFill>
                  </a:tcPr>
                </a:tc>
                <a:tc>
                  <a:txBody>
                    <a:bodyPr wrap="none"/>
                    <a:lstStyle/>
                    <a:p>
                      <a:pPr algn="ctr"/>
                      <a:r>
                        <a:rPr sz="600" b="1">
                          <a:solidFill>
                            <a:srgbClr val="FFFFFF"/>
                          </a:solidFill>
                          <a:latin typeface="Poppins Bold"/>
                        </a:rPr>
                        <a:t>2020</a:t>
                      </a:r>
                    </a:p>
                  </a:txBody>
                  <a:tcPr anchor="ctr">
                    <a:solidFill>
                      <a:srgbClr val="31067E"/>
                    </a:solidFill>
                  </a:tcPr>
                </a:tc>
                <a:tc>
                  <a:txBody>
                    <a:bodyPr wrap="none"/>
                    <a:lstStyle/>
                    <a:p>
                      <a:pPr algn="ctr"/>
                      <a:r>
                        <a:rPr sz="600" b="1">
                          <a:solidFill>
                            <a:srgbClr val="FFFFFF"/>
                          </a:solidFill>
                          <a:latin typeface="Poppins Bold"/>
                        </a:rPr>
                        <a:t>2021</a:t>
                      </a:r>
                    </a:p>
                  </a:txBody>
                  <a:tcPr anchor="ctr">
                    <a:solidFill>
                      <a:srgbClr val="31067E"/>
                    </a:solidFill>
                  </a:tcPr>
                </a:tc>
                <a:tc>
                  <a:txBody>
                    <a:bodyPr wrap="none"/>
                    <a:lstStyle/>
                    <a:p>
                      <a:pPr algn="ctr"/>
                      <a:r>
                        <a:rPr sz="600" b="1">
                          <a:solidFill>
                            <a:srgbClr val="FFFFFF"/>
                          </a:solidFill>
                          <a:latin typeface="Poppins Bold"/>
                        </a:rPr>
                        <a:t>2022</a:t>
                      </a:r>
                    </a:p>
                  </a:txBody>
                  <a:tcPr anchor="ctr">
                    <a:solidFill>
                      <a:srgbClr val="31067E"/>
                    </a:solidFill>
                  </a:tcPr>
                </a:tc>
                <a:tc>
                  <a:txBody>
                    <a:bodyPr wrap="none"/>
                    <a:lstStyle/>
                    <a:p>
                      <a:pPr algn="ctr"/>
                      <a:r>
                        <a:rPr sz="600" b="1">
                          <a:solidFill>
                            <a:srgbClr val="FFFFFF"/>
                          </a:solidFill>
                          <a:latin typeface="Poppins Bold"/>
                        </a:rPr>
                        <a:t>2023</a:t>
                      </a:r>
                    </a:p>
                  </a:txBody>
                  <a:tcPr anchor="ctr">
                    <a:solidFill>
                      <a:srgbClr val="31067E"/>
                    </a:solidFill>
                  </a:tcPr>
                </a:tc>
                <a:tc>
                  <a:txBody>
                    <a:bodyPr wrap="none"/>
                    <a:lstStyle/>
                    <a:p>
                      <a:pPr algn="ctr"/>
                      <a:r>
                        <a:rPr sz="600" b="1">
                          <a:solidFill>
                            <a:srgbClr val="FFFFFF"/>
                          </a:solidFill>
                          <a:latin typeface="Poppins Bold"/>
                        </a:rPr>
                        <a:t>2024</a:t>
                      </a:r>
                    </a:p>
                  </a:txBody>
                  <a:tcPr anchor="ctr">
                    <a:solidFill>
                      <a:srgbClr val="31067E"/>
                    </a:solidFill>
                  </a:tcPr>
                </a:tc>
                <a:tc>
                  <a:txBody>
                    <a:bodyPr wrap="none"/>
                    <a:lstStyle/>
                    <a:p>
                      <a:pPr algn="ctr"/>
                      <a:r>
                        <a:rPr sz="600" b="1">
                          <a:solidFill>
                            <a:srgbClr val="FFFFFF"/>
                          </a:solidFill>
                          <a:latin typeface="Poppins Bold"/>
                        </a:rPr>
                        <a:t>2025</a:t>
                      </a:r>
                    </a:p>
                  </a:txBody>
                  <a:tcPr anchor="ctr">
                    <a:solidFill>
                      <a:srgbClr val="31067E"/>
                    </a:solidFill>
                  </a:tcPr>
                </a:tc>
                <a:tc>
                  <a:txBody>
                    <a:bodyPr wrap="none"/>
                    <a:lstStyle/>
                    <a:p>
                      <a:pPr algn="ctr"/>
                      <a:r>
                        <a:rPr sz="600" b="1">
                          <a:solidFill>
                            <a:srgbClr val="FFFFFF"/>
                          </a:solidFill>
                          <a:latin typeface="Poppins Bold"/>
                        </a:rPr>
                        <a:t>2026</a:t>
                      </a:r>
                    </a:p>
                  </a:txBody>
                  <a:tcPr anchor="ctr">
                    <a:solidFill>
                      <a:srgbClr val="31067E"/>
                    </a:solidFill>
                  </a:tcPr>
                </a:tc>
                <a:tc>
                  <a:txBody>
                    <a:bodyPr wrap="none"/>
                    <a:lstStyle/>
                    <a:p>
                      <a:pPr algn="ctr"/>
                      <a:r>
                        <a:rPr sz="600" b="1">
                          <a:solidFill>
                            <a:srgbClr val="FFFFFF"/>
                          </a:solidFill>
                          <a:latin typeface="Poppins Bold"/>
                        </a:rPr>
                        <a:t>2027</a:t>
                      </a:r>
                    </a:p>
                  </a:txBody>
                  <a:tcPr anchor="ctr">
                    <a:solidFill>
                      <a:srgbClr val="31067E"/>
                    </a:solidFill>
                  </a:tcPr>
                </a:tc>
                <a:tc>
                  <a:txBody>
                    <a:bodyPr wrap="none"/>
                    <a:lstStyle/>
                    <a:p>
                      <a:pPr algn="ctr"/>
                      <a:r>
                        <a:rPr sz="600" b="1">
                          <a:solidFill>
                            <a:srgbClr val="FFFFFF"/>
                          </a:solidFill>
                          <a:latin typeface="Poppins Bold"/>
                        </a:rPr>
                        <a:t>2028</a:t>
                      </a:r>
                    </a:p>
                  </a:txBody>
                  <a:tcPr anchor="ctr">
                    <a:solidFill>
                      <a:srgbClr val="31067E"/>
                    </a:solidFill>
                  </a:tcPr>
                </a:tc>
                <a:tc>
                  <a:txBody>
                    <a:bodyPr wrap="none"/>
                    <a:lstStyle/>
                    <a:p>
                      <a:pPr algn="ctr"/>
                      <a:r>
                        <a:rPr sz="600" b="1">
                          <a:solidFill>
                            <a:srgbClr val="FFFFFF"/>
                          </a:solidFill>
                          <a:latin typeface="Poppins Bold"/>
                        </a:rPr>
                        <a:t>2029</a:t>
                      </a:r>
                    </a:p>
                  </a:txBody>
                  <a:tcPr anchor="ctr">
                    <a:solidFill>
                      <a:srgbClr val="31067E"/>
                    </a:solidFill>
                  </a:tcPr>
                </a:tc>
                <a:tc>
                  <a:txBody>
                    <a:bodyPr wrap="none"/>
                    <a:lstStyle/>
                    <a:p>
                      <a:pPr algn="ctr"/>
                      <a:r>
                        <a:rPr sz="600" b="1">
                          <a:solidFill>
                            <a:srgbClr val="FFFFFF"/>
                          </a:solidFill>
                          <a:latin typeface="Poppins Bold"/>
                        </a:rPr>
                        <a:t>2030</a:t>
                      </a:r>
                    </a:p>
                  </a:txBody>
                  <a:tcPr anchor="ctr">
                    <a:solidFill>
                      <a:srgbClr val="31067E"/>
                    </a:solidFill>
                  </a:tcPr>
                </a:tc>
                <a:tc>
                  <a:txBody>
                    <a:bodyPr wrap="none"/>
                    <a:lstStyle/>
                    <a:p>
                      <a:pPr algn="ctr"/>
                      <a:r>
                        <a:rPr sz="600" b="1">
                          <a:solidFill>
                            <a:srgbClr val="FFFFFF"/>
                          </a:solidFill>
                          <a:latin typeface="Poppins Bold"/>
                        </a:rPr>
                        <a:t>2031</a:t>
                      </a:r>
                    </a:p>
                  </a:txBody>
                  <a:tcPr anchor="ctr">
                    <a:solidFill>
                      <a:srgbClr val="31067E"/>
                    </a:solidFill>
                  </a:tcPr>
                </a:tc>
                <a:tc>
                  <a:txBody>
                    <a:bodyPr wrap="none"/>
                    <a:lstStyle/>
                    <a:p>
                      <a:pPr algn="ctr"/>
                      <a:r>
                        <a:rPr sz="60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MARKET OF COMPUTERS-</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497324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MARKET OF COMPUTERS: REGIONAL ANALYSIS, 2019-2032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VEHICLE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MARKET OF COMPUTERS SIZE,  BY VEHICLE TYPE, 2019-2032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41148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lstStyle/>
                    <a:p>
                      <a:pPr algn="ctr"/>
                      <a:r>
                        <a:rPr sz="600" b="1">
                          <a:solidFill>
                            <a:srgbClr val="FFFFFF"/>
                          </a:solidFill>
                          <a:latin typeface="Poppins Bold"/>
                        </a:rPr>
                        <a:t/>
                      </a:r>
                    </a:p>
                  </a:txBody>
                  <a:tcPr anchor="ctr">
                    <a:solidFill>
                      <a:srgbClr val="31067E"/>
                    </a:solidFill>
                  </a:tcPr>
                </a:tc>
                <a:tc>
                  <a:txBody>
                    <a:bodyPr wrap="none"/>
                    <a:lstStyle/>
                    <a:p>
                      <a:pPr algn="ctr"/>
                      <a:r>
                        <a:rPr sz="600" b="1">
                          <a:solidFill>
                            <a:srgbClr val="FFFFFF"/>
                          </a:solidFill>
                          <a:latin typeface="Poppins Bold"/>
                        </a:rPr>
                        <a:t>2019</a:t>
                      </a:r>
                    </a:p>
                  </a:txBody>
                  <a:tcPr anchor="ctr">
                    <a:solidFill>
                      <a:srgbClr val="31067E"/>
                    </a:solidFill>
                  </a:tcPr>
                </a:tc>
                <a:tc>
                  <a:txBody>
                    <a:bodyPr wrap="none"/>
                    <a:lstStyle/>
                    <a:p>
                      <a:pPr algn="ctr"/>
                      <a:r>
                        <a:rPr sz="600" b="1">
                          <a:solidFill>
                            <a:srgbClr val="FFFFFF"/>
                          </a:solidFill>
                          <a:latin typeface="Poppins Bold"/>
                        </a:rPr>
                        <a:t>2020</a:t>
                      </a:r>
                    </a:p>
                  </a:txBody>
                  <a:tcPr anchor="ctr">
                    <a:solidFill>
                      <a:srgbClr val="31067E"/>
                    </a:solidFill>
                  </a:tcPr>
                </a:tc>
                <a:tc>
                  <a:txBody>
                    <a:bodyPr wrap="none"/>
                    <a:lstStyle/>
                    <a:p>
                      <a:pPr algn="ctr"/>
                      <a:r>
                        <a:rPr sz="600" b="1">
                          <a:solidFill>
                            <a:srgbClr val="FFFFFF"/>
                          </a:solidFill>
                          <a:latin typeface="Poppins Bold"/>
                        </a:rPr>
                        <a:t>2021</a:t>
                      </a:r>
                    </a:p>
                  </a:txBody>
                  <a:tcPr anchor="ctr">
                    <a:solidFill>
                      <a:srgbClr val="31067E"/>
                    </a:solidFill>
                  </a:tcPr>
                </a:tc>
                <a:tc>
                  <a:txBody>
                    <a:bodyPr wrap="none"/>
                    <a:lstStyle/>
                    <a:p>
                      <a:pPr algn="ctr"/>
                      <a:r>
                        <a:rPr sz="600" b="1">
                          <a:solidFill>
                            <a:srgbClr val="FFFFFF"/>
                          </a:solidFill>
                          <a:latin typeface="Poppins Bold"/>
                        </a:rPr>
                        <a:t>2022</a:t>
                      </a:r>
                    </a:p>
                  </a:txBody>
                  <a:tcPr anchor="ctr">
                    <a:solidFill>
                      <a:srgbClr val="31067E"/>
                    </a:solidFill>
                  </a:tcPr>
                </a:tc>
                <a:tc>
                  <a:txBody>
                    <a:bodyPr wrap="none"/>
                    <a:lstStyle/>
                    <a:p>
                      <a:pPr algn="ctr"/>
                      <a:r>
                        <a:rPr sz="600" b="1">
                          <a:solidFill>
                            <a:srgbClr val="FFFFFF"/>
                          </a:solidFill>
                          <a:latin typeface="Poppins Bold"/>
                        </a:rPr>
                        <a:t>2023</a:t>
                      </a:r>
                    </a:p>
                  </a:txBody>
                  <a:tcPr anchor="ctr">
                    <a:solidFill>
                      <a:srgbClr val="31067E"/>
                    </a:solidFill>
                  </a:tcPr>
                </a:tc>
                <a:tc>
                  <a:txBody>
                    <a:bodyPr wrap="none"/>
                    <a:lstStyle/>
                    <a:p>
                      <a:pPr algn="ctr"/>
                      <a:r>
                        <a:rPr sz="600" b="1">
                          <a:solidFill>
                            <a:srgbClr val="FFFFFF"/>
                          </a:solidFill>
                          <a:latin typeface="Poppins Bold"/>
                        </a:rPr>
                        <a:t>2024</a:t>
                      </a:r>
                    </a:p>
                  </a:txBody>
                  <a:tcPr anchor="ctr">
                    <a:solidFill>
                      <a:srgbClr val="31067E"/>
                    </a:solidFill>
                  </a:tcPr>
                </a:tc>
                <a:tc>
                  <a:txBody>
                    <a:bodyPr wrap="none"/>
                    <a:lstStyle/>
                    <a:p>
                      <a:pPr algn="ctr"/>
                      <a:r>
                        <a:rPr sz="600" b="1">
                          <a:solidFill>
                            <a:srgbClr val="FFFFFF"/>
                          </a:solidFill>
                          <a:latin typeface="Poppins Bold"/>
                        </a:rPr>
                        <a:t>2025</a:t>
                      </a:r>
                    </a:p>
                  </a:txBody>
                  <a:tcPr anchor="ctr">
                    <a:solidFill>
                      <a:srgbClr val="31067E"/>
                    </a:solidFill>
                  </a:tcPr>
                </a:tc>
                <a:tc>
                  <a:txBody>
                    <a:bodyPr wrap="none"/>
                    <a:lstStyle/>
                    <a:p>
                      <a:pPr algn="ctr"/>
                      <a:r>
                        <a:rPr sz="600" b="1">
                          <a:solidFill>
                            <a:srgbClr val="FFFFFF"/>
                          </a:solidFill>
                          <a:latin typeface="Poppins Bold"/>
                        </a:rPr>
                        <a:t>2026</a:t>
                      </a:r>
                    </a:p>
                  </a:txBody>
                  <a:tcPr anchor="ctr">
                    <a:solidFill>
                      <a:srgbClr val="31067E"/>
                    </a:solidFill>
                  </a:tcPr>
                </a:tc>
                <a:tc>
                  <a:txBody>
                    <a:bodyPr wrap="none"/>
                    <a:lstStyle/>
                    <a:p>
                      <a:pPr algn="ctr"/>
                      <a:r>
                        <a:rPr sz="600" b="1">
                          <a:solidFill>
                            <a:srgbClr val="FFFFFF"/>
                          </a:solidFill>
                          <a:latin typeface="Poppins Bold"/>
                        </a:rPr>
                        <a:t>2027</a:t>
                      </a:r>
                    </a:p>
                  </a:txBody>
                  <a:tcPr anchor="ctr">
                    <a:solidFill>
                      <a:srgbClr val="31067E"/>
                    </a:solidFill>
                  </a:tcPr>
                </a:tc>
                <a:tc>
                  <a:txBody>
                    <a:bodyPr wrap="none"/>
                    <a:lstStyle/>
                    <a:p>
                      <a:pPr algn="ctr"/>
                      <a:r>
                        <a:rPr sz="600" b="1">
                          <a:solidFill>
                            <a:srgbClr val="FFFFFF"/>
                          </a:solidFill>
                          <a:latin typeface="Poppins Bold"/>
                        </a:rPr>
                        <a:t>2028</a:t>
                      </a:r>
                    </a:p>
                  </a:txBody>
                  <a:tcPr anchor="ctr">
                    <a:solidFill>
                      <a:srgbClr val="31067E"/>
                    </a:solidFill>
                  </a:tcPr>
                </a:tc>
                <a:tc>
                  <a:txBody>
                    <a:bodyPr wrap="none"/>
                    <a:lstStyle/>
                    <a:p>
                      <a:pPr algn="ctr"/>
                      <a:r>
                        <a:rPr sz="600" b="1">
                          <a:solidFill>
                            <a:srgbClr val="FFFFFF"/>
                          </a:solidFill>
                          <a:latin typeface="Poppins Bold"/>
                        </a:rPr>
                        <a:t>2029</a:t>
                      </a:r>
                    </a:p>
                  </a:txBody>
                  <a:tcPr anchor="ctr">
                    <a:solidFill>
                      <a:srgbClr val="31067E"/>
                    </a:solidFill>
                  </a:tcPr>
                </a:tc>
                <a:tc>
                  <a:txBody>
                    <a:bodyPr wrap="none"/>
                    <a:lstStyle/>
                    <a:p>
                      <a:pPr algn="ctr"/>
                      <a:r>
                        <a:rPr sz="600" b="1">
                          <a:solidFill>
                            <a:srgbClr val="FFFFFF"/>
                          </a:solidFill>
                          <a:latin typeface="Poppins Bold"/>
                        </a:rPr>
                        <a:t>2030</a:t>
                      </a:r>
                    </a:p>
                  </a:txBody>
                  <a:tcPr anchor="ctr">
                    <a:solidFill>
                      <a:srgbClr val="31067E"/>
                    </a:solidFill>
                  </a:tcPr>
                </a:tc>
                <a:tc>
                  <a:txBody>
                    <a:bodyPr wrap="none"/>
                    <a:lstStyle/>
                    <a:p>
                      <a:pPr algn="ctr"/>
                      <a:r>
                        <a:rPr sz="600" b="1">
                          <a:solidFill>
                            <a:srgbClr val="FFFFFF"/>
                          </a:solidFill>
                          <a:latin typeface="Poppins Bold"/>
                        </a:rPr>
                        <a:t>2031</a:t>
                      </a:r>
                    </a:p>
                  </a:txBody>
                  <a:tcPr anchor="ctr">
                    <a:solidFill>
                      <a:srgbClr val="31067E"/>
                    </a:solidFill>
                  </a:tcPr>
                </a:tc>
                <a:tc>
                  <a:txBody>
                    <a:bodyPr wrap="none"/>
                    <a:lstStyle/>
                    <a:p>
                      <a:pPr algn="ctr"/>
                      <a:r>
                        <a:rPr sz="60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MARKET OF COMPUTERS SIZE,  BY VEHICLE TYPE, 2019-2032 (USD MILLION)</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41148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lstStyle/>
                    <a:p>
                      <a:pPr algn="ctr"/>
                      <a:r>
                        <a:rPr sz="600" b="1">
                          <a:solidFill>
                            <a:srgbClr val="FFFFFF"/>
                          </a:solidFill>
                          <a:latin typeface="Poppins Bold"/>
                        </a:rPr>
                        <a:t/>
                      </a:r>
                    </a:p>
                  </a:txBody>
                  <a:tcPr anchor="ctr">
                    <a:solidFill>
                      <a:srgbClr val="31067E"/>
                    </a:solidFill>
                  </a:tcPr>
                </a:tc>
                <a:tc>
                  <a:txBody>
                    <a:bodyPr wrap="none"/>
                    <a:lstStyle/>
                    <a:p>
                      <a:pPr algn="ctr"/>
                      <a:r>
                        <a:rPr sz="600" b="1">
                          <a:solidFill>
                            <a:srgbClr val="FFFFFF"/>
                          </a:solidFill>
                          <a:latin typeface="Poppins Bold"/>
                        </a:rPr>
                        <a:t>2019</a:t>
                      </a:r>
                    </a:p>
                  </a:txBody>
                  <a:tcPr anchor="ctr">
                    <a:solidFill>
                      <a:srgbClr val="31067E"/>
                    </a:solidFill>
                  </a:tcPr>
                </a:tc>
                <a:tc>
                  <a:txBody>
                    <a:bodyPr wrap="none"/>
                    <a:lstStyle/>
                    <a:p>
                      <a:pPr algn="ctr"/>
                      <a:r>
                        <a:rPr sz="600" b="1">
                          <a:solidFill>
                            <a:srgbClr val="FFFFFF"/>
                          </a:solidFill>
                          <a:latin typeface="Poppins Bold"/>
                        </a:rPr>
                        <a:t>2020</a:t>
                      </a:r>
                    </a:p>
                  </a:txBody>
                  <a:tcPr anchor="ctr">
                    <a:solidFill>
                      <a:srgbClr val="31067E"/>
                    </a:solidFill>
                  </a:tcPr>
                </a:tc>
                <a:tc>
                  <a:txBody>
                    <a:bodyPr wrap="none"/>
                    <a:lstStyle/>
                    <a:p>
                      <a:pPr algn="ctr"/>
                      <a:r>
                        <a:rPr sz="600" b="1">
                          <a:solidFill>
                            <a:srgbClr val="FFFFFF"/>
                          </a:solidFill>
                          <a:latin typeface="Poppins Bold"/>
                        </a:rPr>
                        <a:t>2021</a:t>
                      </a:r>
                    </a:p>
                  </a:txBody>
                  <a:tcPr anchor="ctr">
                    <a:solidFill>
                      <a:srgbClr val="31067E"/>
                    </a:solidFill>
                  </a:tcPr>
                </a:tc>
                <a:tc>
                  <a:txBody>
                    <a:bodyPr wrap="none"/>
                    <a:lstStyle/>
                    <a:p>
                      <a:pPr algn="ctr"/>
                      <a:r>
                        <a:rPr sz="600" b="1">
                          <a:solidFill>
                            <a:srgbClr val="FFFFFF"/>
                          </a:solidFill>
                          <a:latin typeface="Poppins Bold"/>
                        </a:rPr>
                        <a:t>2022</a:t>
                      </a:r>
                    </a:p>
                  </a:txBody>
                  <a:tcPr anchor="ctr">
                    <a:solidFill>
                      <a:srgbClr val="31067E"/>
                    </a:solidFill>
                  </a:tcPr>
                </a:tc>
                <a:tc>
                  <a:txBody>
                    <a:bodyPr wrap="none"/>
                    <a:lstStyle/>
                    <a:p>
                      <a:pPr algn="ctr"/>
                      <a:r>
                        <a:rPr sz="600" b="1">
                          <a:solidFill>
                            <a:srgbClr val="FFFFFF"/>
                          </a:solidFill>
                          <a:latin typeface="Poppins Bold"/>
                        </a:rPr>
                        <a:t>2023</a:t>
                      </a:r>
                    </a:p>
                  </a:txBody>
                  <a:tcPr anchor="ctr">
                    <a:solidFill>
                      <a:srgbClr val="31067E"/>
                    </a:solidFill>
                  </a:tcPr>
                </a:tc>
                <a:tc>
                  <a:txBody>
                    <a:bodyPr wrap="none"/>
                    <a:lstStyle/>
                    <a:p>
                      <a:pPr algn="ctr"/>
                      <a:r>
                        <a:rPr sz="600" b="1">
                          <a:solidFill>
                            <a:srgbClr val="FFFFFF"/>
                          </a:solidFill>
                          <a:latin typeface="Poppins Bold"/>
                        </a:rPr>
                        <a:t>2024</a:t>
                      </a:r>
                    </a:p>
                  </a:txBody>
                  <a:tcPr anchor="ctr">
                    <a:solidFill>
                      <a:srgbClr val="31067E"/>
                    </a:solidFill>
                  </a:tcPr>
                </a:tc>
                <a:tc>
                  <a:txBody>
                    <a:bodyPr wrap="none"/>
                    <a:lstStyle/>
                    <a:p>
                      <a:pPr algn="ctr"/>
                      <a:r>
                        <a:rPr sz="600" b="1">
                          <a:solidFill>
                            <a:srgbClr val="FFFFFF"/>
                          </a:solidFill>
                          <a:latin typeface="Poppins Bold"/>
                        </a:rPr>
                        <a:t>2025</a:t>
                      </a:r>
                    </a:p>
                  </a:txBody>
                  <a:tcPr anchor="ctr">
                    <a:solidFill>
                      <a:srgbClr val="31067E"/>
                    </a:solidFill>
                  </a:tcPr>
                </a:tc>
                <a:tc>
                  <a:txBody>
                    <a:bodyPr wrap="none"/>
                    <a:lstStyle/>
                    <a:p>
                      <a:pPr algn="ctr"/>
                      <a:r>
                        <a:rPr sz="600" b="1">
                          <a:solidFill>
                            <a:srgbClr val="FFFFFF"/>
                          </a:solidFill>
                          <a:latin typeface="Poppins Bold"/>
                        </a:rPr>
                        <a:t>2026</a:t>
                      </a:r>
                    </a:p>
                  </a:txBody>
                  <a:tcPr anchor="ctr">
                    <a:solidFill>
                      <a:srgbClr val="31067E"/>
                    </a:solidFill>
                  </a:tcPr>
                </a:tc>
                <a:tc>
                  <a:txBody>
                    <a:bodyPr wrap="none"/>
                    <a:lstStyle/>
                    <a:p>
                      <a:pPr algn="ctr"/>
                      <a:r>
                        <a:rPr sz="600" b="1">
                          <a:solidFill>
                            <a:srgbClr val="FFFFFF"/>
                          </a:solidFill>
                          <a:latin typeface="Poppins Bold"/>
                        </a:rPr>
                        <a:t>2027</a:t>
                      </a:r>
                    </a:p>
                  </a:txBody>
                  <a:tcPr anchor="ctr">
                    <a:solidFill>
                      <a:srgbClr val="31067E"/>
                    </a:solidFill>
                  </a:tcPr>
                </a:tc>
                <a:tc>
                  <a:txBody>
                    <a:bodyPr wrap="none"/>
                    <a:lstStyle/>
                    <a:p>
                      <a:pPr algn="ctr"/>
                      <a:r>
                        <a:rPr sz="600" b="1">
                          <a:solidFill>
                            <a:srgbClr val="FFFFFF"/>
                          </a:solidFill>
                          <a:latin typeface="Poppins Bold"/>
                        </a:rPr>
                        <a:t>2028</a:t>
                      </a:r>
                    </a:p>
                  </a:txBody>
                  <a:tcPr anchor="ctr">
                    <a:solidFill>
                      <a:srgbClr val="31067E"/>
                    </a:solidFill>
                  </a:tcPr>
                </a:tc>
                <a:tc>
                  <a:txBody>
                    <a:bodyPr wrap="none"/>
                    <a:lstStyle/>
                    <a:p>
                      <a:pPr algn="ctr"/>
                      <a:r>
                        <a:rPr sz="600" b="1">
                          <a:solidFill>
                            <a:srgbClr val="FFFFFF"/>
                          </a:solidFill>
                          <a:latin typeface="Poppins Bold"/>
                        </a:rPr>
                        <a:t>2029</a:t>
                      </a:r>
                    </a:p>
                  </a:txBody>
                  <a:tcPr anchor="ctr">
                    <a:solidFill>
                      <a:srgbClr val="31067E"/>
                    </a:solidFill>
                  </a:tcPr>
                </a:tc>
                <a:tc>
                  <a:txBody>
                    <a:bodyPr wrap="none"/>
                    <a:lstStyle/>
                    <a:p>
                      <a:pPr algn="ctr"/>
                      <a:r>
                        <a:rPr sz="600" b="1">
                          <a:solidFill>
                            <a:srgbClr val="FFFFFF"/>
                          </a:solidFill>
                          <a:latin typeface="Poppins Bold"/>
                        </a:rPr>
                        <a:t>2030</a:t>
                      </a:r>
                    </a:p>
                  </a:txBody>
                  <a:tcPr anchor="ctr">
                    <a:solidFill>
                      <a:srgbClr val="31067E"/>
                    </a:solidFill>
                  </a:tcPr>
                </a:tc>
                <a:tc>
                  <a:txBody>
                    <a:bodyPr wrap="none"/>
                    <a:lstStyle/>
                    <a:p>
                      <a:pPr algn="ctr"/>
                      <a:r>
                        <a:rPr sz="600" b="1">
                          <a:solidFill>
                            <a:srgbClr val="FFFFFF"/>
                          </a:solidFill>
                          <a:latin typeface="Poppins Bold"/>
                        </a:rPr>
                        <a:t>2031</a:t>
                      </a:r>
                    </a:p>
                  </a:txBody>
                  <a:tcPr anchor="ctr">
                    <a:solidFill>
                      <a:srgbClr val="31067E"/>
                    </a:solidFill>
                  </a:tcPr>
                </a:tc>
                <a:tc>
                  <a:txBody>
                    <a:bodyPr wrap="none"/>
                    <a:lstStyle/>
                    <a:p>
                      <a:pPr algn="ctr"/>
                      <a:r>
                        <a:rPr sz="60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MARKET OF COMPUTERS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LANDSCAPE</a:t>
            </a:r>
            <a:br>
              <a:rPr lang="en-US" sz="3200" dirty="0">
                <a:solidFill>
                  <a:schemeClr val="accent1"/>
                </a:solidFill>
              </a:rPr>
            </a:br>
            <a:r>
              <a:rPr lang="en-US" sz="1800" b="1" dirty="0">
                <a:solidFill>
                  <a:schemeClr val="tx1"/>
                </a:solidFill>
                <a:latin typeface="+mn-lt"/>
              </a:rPr>
              <a:t>Competitive Dashboard</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948153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15A8B-D17A-8011-4532-45445AE47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75DF2-29FC-CCCC-88DE-2A755BF01495}"/>
              </a:ext>
            </a:extLst>
          </p:cNvPr>
          <p:cNvSpPr>
            <a:spLocks noGrp="1"/>
          </p:cNvSpPr>
          <p:nvPr>
            <p:ph type="title"/>
          </p:nvPr>
        </p:nvSpPr>
        <p:spPr/>
        <p:txBody>
          <a:bodyPr/>
          <a:lstStyle/>
          <a:p>
            <a:r>
              <a:rPr lang="en-IN" dirty="0"/>
              <a:t>COMPETITIVE LANDSCAPE</a:t>
            </a:r>
          </a:p>
        </p:txBody>
      </p:sp>
      <p:pic>
        <p:nvPicPr>
          <p:cNvPr id="4" name="Picture 3">
            <a:extLst>
              <a:ext uri="{FF2B5EF4-FFF2-40B4-BE49-F238E27FC236}">
                <a16:creationId xmlns:a16="http://schemas.microsoft.com/office/drawing/2014/main" id="{BE5F54B6-B152-3159-7683-CD2B854730A8}"/>
              </a:ext>
            </a:extLst>
          </p:cNvPr>
          <p:cNvPicPr>
            <a:picLocks noChangeAspect="1"/>
          </p:cNvPicPr>
          <p:nvPr/>
        </p:nvPicPr>
        <p:blipFill>
          <a:blip r:embed="rId2"/>
          <a:srcRect b="7817"/>
          <a:stretch>
            <a:fillRect/>
          </a:stretch>
        </p:blipFill>
        <p:spPr>
          <a:xfrm>
            <a:off x="606966" y="1020932"/>
            <a:ext cx="5489034" cy="2703344"/>
          </a:xfrm>
          <a:prstGeom prst="rect">
            <a:avLst/>
          </a:prstGeom>
        </p:spPr>
      </p:pic>
      <p:sp>
        <p:nvSpPr>
          <p:cNvPr id="5" name="TextBox 16">
            <a:extLst>
              <a:ext uri="{FF2B5EF4-FFF2-40B4-BE49-F238E27FC236}">
                <a16:creationId xmlns:a16="http://schemas.microsoft.com/office/drawing/2014/main" id="{DB26F746-7CFA-6A52-BCBD-FE7F3ACAC72A}"/>
              </a:ext>
            </a:extLst>
          </p:cNvPr>
          <p:cNvSpPr txBox="1"/>
          <p:nvPr/>
        </p:nvSpPr>
        <p:spPr>
          <a:xfrm>
            <a:off x="732379" y="1507632"/>
            <a:ext cx="2315914" cy="427681"/>
          </a:xfrm>
          <a:prstGeom prst="rect">
            <a:avLst/>
          </a:prstGeom>
          <a:solidFill>
            <a:srgbClr val="FFFFFF"/>
          </a:solidFill>
          <a:ln w="12700">
            <a:miter lim="400000"/>
          </a:ln>
        </p:spPr>
        <p:txBody>
          <a:bodyPr wrap="square" lIns="22860" rIns="22860">
            <a:spAutoFit/>
          </a:bodyPr>
          <a:lstStyle/>
          <a:p>
            <a:pPr>
              <a:lnSpc>
                <a:spcPct val="150000"/>
              </a:lnSpc>
              <a:defRPr sz="2000">
                <a:solidFill>
                  <a:srgbClr val="000000"/>
                </a:solidFill>
                <a:latin typeface="Poppins Medium"/>
                <a:ea typeface="Poppins Medium"/>
                <a:cs typeface="Poppins Medium"/>
                <a:sym typeface="Poppins Medium"/>
              </a:defRPr>
            </a:pPr>
            <a:r>
              <a:rPr sz="500" dirty="0">
                <a:solidFill>
                  <a:srgbClr val="000000"/>
                </a:solidFill>
                <a:latin typeface="+mj-lt"/>
                <a:ea typeface="Cambria" panose="02040503050406030204" pitchFamily="18" charset="0"/>
                <a:cs typeface="Poppins Medium"/>
                <a:sym typeface="Poppins Medium"/>
              </a:rPr>
              <a:t>The following figure represents the market positioning of  Market of Computers  players for the year 2024. The market positioning of the leading player is done considering the following points:</a:t>
            </a:r>
            <a:r>
              <a:rPr lang="en-US" sz="500" dirty="0">
                <a:solidFill>
                  <a:srgbClr val="000000"/>
                </a:solidFill>
                <a:latin typeface="+mj-lt"/>
                <a:ea typeface="Cambria" panose="02040503050406030204" pitchFamily="18" charset="0"/>
                <a:cs typeface="Poppins Medium"/>
                <a:sym typeface="Poppins Medium"/>
              </a:rPr>
              <a:t/>
            </a:r>
            <a:r>
              <a:rPr lang="en-US" sz="500" b="1" dirty="0">
                <a:solidFill>
                  <a:srgbClr val="7340CC"/>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IN"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endParaRPr sz="500" dirty="0">
              <a:solidFill>
                <a:srgbClr val="000000"/>
              </a:solidFill>
              <a:latin typeface="+mj-lt"/>
              <a:ea typeface="Cambria" panose="02040503050406030204" pitchFamily="18" charset="0"/>
              <a:cs typeface="Poppins Medium"/>
              <a:sym typeface="Calibri" panose="020F0502020204030204"/>
            </a:endParaRPr>
          </a:p>
        </p:txBody>
      </p:sp>
      <p:pic>
        <p:nvPicPr>
          <p:cNvPr id="7" name="Picture 6">
            <a:extLst>
              <a:ext uri="{FF2B5EF4-FFF2-40B4-BE49-F238E27FC236}">
                <a16:creationId xmlns:a16="http://schemas.microsoft.com/office/drawing/2014/main" id="{082E6D5D-5CEF-5EEA-0B07-39F17B7A732F}"/>
              </a:ext>
            </a:extLst>
          </p:cNvPr>
          <p:cNvPicPr>
            <a:picLocks noChangeAspect="1"/>
          </p:cNvPicPr>
          <p:nvPr/>
        </p:nvPicPr>
        <p:blipFill>
          <a:blip r:embed="rId3"/>
          <a:srcRect b="7308"/>
          <a:stretch>
            <a:fillRect/>
          </a:stretch>
        </p:blipFill>
        <p:spPr>
          <a:xfrm>
            <a:off x="6310988" y="1020930"/>
            <a:ext cx="5458871" cy="2703345"/>
          </a:xfrm>
          <a:prstGeom prst="rect">
            <a:avLst/>
          </a:prstGeom>
        </p:spPr>
      </p:pic>
      <p:pic>
        <p:nvPicPr>
          <p:cNvPr id="8" name="Picture 7">
            <a:extLst>
              <a:ext uri="{FF2B5EF4-FFF2-40B4-BE49-F238E27FC236}">
                <a16:creationId xmlns:a16="http://schemas.microsoft.com/office/drawing/2014/main" id="{5A1955FE-FB05-2B6C-1F60-FAD3D0D92568}"/>
              </a:ext>
            </a:extLst>
          </p:cNvPr>
          <p:cNvPicPr>
            <a:picLocks noChangeAspect="1"/>
          </p:cNvPicPr>
          <p:nvPr/>
        </p:nvPicPr>
        <p:blipFill>
          <a:blip r:embed="rId4"/>
          <a:srcRect b="11579"/>
          <a:stretch>
            <a:fillRect/>
          </a:stretch>
        </p:blipFill>
        <p:spPr>
          <a:xfrm>
            <a:off x="606966" y="3919708"/>
            <a:ext cx="5489034" cy="2433468"/>
          </a:xfrm>
          <a:prstGeom prst="rect">
            <a:avLst/>
          </a:prstGeom>
        </p:spPr>
      </p:pic>
      <p:pic>
        <p:nvPicPr>
          <p:cNvPr id="10" name="Picture 9">
            <a:extLst>
              <a:ext uri="{FF2B5EF4-FFF2-40B4-BE49-F238E27FC236}">
                <a16:creationId xmlns:a16="http://schemas.microsoft.com/office/drawing/2014/main" id="{8D065731-CEC4-FBCA-EBC9-8CDF226F5E79}"/>
              </a:ext>
            </a:extLst>
          </p:cNvPr>
          <p:cNvPicPr>
            <a:picLocks noChangeAspect="1"/>
          </p:cNvPicPr>
          <p:nvPr/>
        </p:nvPicPr>
        <p:blipFill>
          <a:blip r:embed="rId5"/>
          <a:srcRect b="10281"/>
          <a:stretch>
            <a:fillRect/>
          </a:stretch>
        </p:blipFill>
        <p:spPr>
          <a:xfrm>
            <a:off x="6310988" y="3919704"/>
            <a:ext cx="5366662" cy="2433467"/>
          </a:xfrm>
          <a:prstGeom prst="rect">
            <a:avLst/>
          </a:prstGeom>
        </p:spPr>
      </p:pic>
    </p:spTree>
    <p:extLst>
      <p:ext uri="{BB962C8B-B14F-4D97-AF65-F5344CB8AC3E}">
        <p14:creationId xmlns:p14="http://schemas.microsoft.com/office/powerpoint/2010/main" val="2609631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64009005"/>
              </p:ext>
            </p:extLst>
          </p:nvPr>
        </p:nvGraphicFramePr>
        <p:xfrm>
          <a:off x="463127" y="1220507"/>
          <a:ext cx="11271673" cy="455492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164,000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391.04 billion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Industry Type</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1976</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MARKET OF COMPUTERS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54357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A7FF3-16E5-0DF8-1551-309973618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48073-DC4D-46C7-218F-1170AE50FB8D}"/>
              </a:ext>
            </a:extLst>
          </p:cNvPr>
          <p:cNvSpPr>
            <a:spLocks noGrp="1"/>
          </p:cNvSpPr>
          <p:nvPr>
            <p:ph type="title"/>
          </p:nvPr>
        </p:nvSpPr>
        <p:spPr/>
        <p:txBody>
          <a:bodyPr>
            <a:normAutofit/>
          </a:bodyPr>
          <a:lstStyle/>
          <a:p>
            <a:r>
              <a:rPr lang="en-IN" sz="1800" b="1" dirty="0">
                <a:latin typeface="Poppins"/>
              </a:rPr>
              <a:t>APPLE INC. - COMPANY OVERVIEW</a:t>
            </a:r>
            <a:r>
              <a:rPr lang="en-US" b="1" dirty="0"/>
              <a:t/>
            </a:r>
          </a:p>
        </p:txBody>
      </p:sp>
      <p:graphicFrame>
        <p:nvGraphicFramePr>
          <p:cNvPr id="8" name="Table 9">
            <a:extLst>
              <a:ext uri="{FF2B5EF4-FFF2-40B4-BE49-F238E27FC236}">
                <a16:creationId xmlns:a16="http://schemas.microsoft.com/office/drawing/2014/main" id="{80FCC106-CABE-BEDA-A98A-F24ABE3C57AD}"/>
              </a:ext>
            </a:extLst>
          </p:cNvPr>
          <p:cNvGraphicFramePr/>
          <p:nvPr>
            <p:extLst>
              <p:ext uri="{D42A27DB-BD31-4B8C-83A1-F6EECF244321}">
                <p14:modId xmlns:p14="http://schemas.microsoft.com/office/powerpoint/2010/main" val="1627603488"/>
              </p:ext>
            </p:extLst>
          </p:nvPr>
        </p:nvGraphicFramePr>
        <p:xfrm>
          <a:off x="695323" y="1242561"/>
          <a:ext cx="4154904" cy="2527943"/>
        </p:xfrm>
        <a:graphic>
          <a:graphicData uri="http://schemas.openxmlformats.org/drawingml/2006/table">
            <a:tbl>
              <a:tblPr firstRow="1" bandRow="1">
                <a:tableStyleId>{74C1A8A3-306A-4EB7-A6B1-4F7E0EB9C5D6}</a:tableStyleId>
              </a:tblPr>
              <a:tblGrid>
                <a:gridCol w="1938291">
                  <a:extLst>
                    <a:ext uri="{9D8B030D-6E8A-4147-A177-3AD203B41FA5}">
                      <a16:colId xmlns:a16="http://schemas.microsoft.com/office/drawing/2014/main" val="20000"/>
                    </a:ext>
                  </a:extLst>
                </a:gridCol>
                <a:gridCol w="2216613">
                  <a:extLst>
                    <a:ext uri="{9D8B030D-6E8A-4147-A177-3AD203B41FA5}">
                      <a16:colId xmlns:a16="http://schemas.microsoft.com/office/drawing/2014/main" val="20001"/>
                    </a:ext>
                  </a:extLst>
                </a:gridCol>
              </a:tblGrid>
              <a:tr h="688119">
                <a:tc gridSpan="2">
                  <a:txBody>
                    <a:bodyPr/>
                    <a:lstStyle/>
                    <a:p>
                      <a:pPr marL="108000" algn="l" defTabSz="1259840"/>
                      <a:endParaRPr lang="en-US" sz="1200" b="1" dirty="0">
                        <a:solidFill>
                          <a:schemeClr val="bg1"/>
                        </a:solidFill>
                        <a:latin typeface="Poppins" panose="00000500000000000000" pitchFamily="2" charset="0"/>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indent="26035" algn="ctr" defTabSz="2438400" hangingPunct="1">
                        <a:spcBef>
                          <a:spcPts val="200"/>
                        </a:spcBef>
                        <a:defRPr/>
                      </a:pPr>
                      <a:endParaRPr lang="en-IN" sz="220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extLst>
                  <a:ext uri="{0D108BD9-81ED-4DB2-BD59-A6C34878D82A}">
                    <a16:rowId xmlns:a16="http://schemas.microsoft.com/office/drawing/2014/main" val="3798553887"/>
                  </a:ext>
                </a:extLst>
              </a:tr>
              <a:tr h="349246">
                <a:tc>
                  <a:txBody>
                    <a:bodyPr/>
                    <a:lstStyle/>
                    <a:p>
                      <a:pPr marL="93663" indent="0" algn="l" defTabSz="1259840" rtl="0" eaLnBrk="1" latinLnBrk="0" hangingPunct="1">
                        <a:spcBef>
                          <a:spcPts val="0"/>
                        </a:spcBef>
                      </a:pPr>
                      <a:r>
                        <a:rPr sz="1050" b="1" kern="1200">
                          <a:solidFill>
                            <a:schemeClr val="dk1"/>
                          </a:solidFill>
                          <a:latin typeface="Poppins" panose="00000500000000000000" pitchFamily="2" charset="0"/>
                          <a:ea typeface="+mn-ea"/>
                          <a:cs typeface="Poppins" panose="00000500000000000000" pitchFamily="2" charset="0"/>
                          <a:sym typeface="Poppins Medium"/>
                        </a:rPr>
                        <a:t>Established</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1976</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297202">
                <a:tc>
                  <a:txBody>
                    <a:bodyPr/>
                    <a:lstStyle/>
                    <a:p>
                      <a:pPr marL="93663" indent="0" algn="l" defTabSz="1259840" rtl="0" eaLnBrk="1" latinLnBrk="0" hangingPunct="1">
                        <a:spcBef>
                          <a:spcPts val="0"/>
                        </a:spcBef>
                      </a:pPr>
                      <a:r>
                        <a:rPr sz="1050" b="1" kern="1200" dirty="0">
                          <a:solidFill>
                            <a:schemeClr val="dk1"/>
                          </a:solidFill>
                          <a:latin typeface="Poppins" panose="00000500000000000000" pitchFamily="2" charset="0"/>
                          <a:ea typeface="+mn-ea"/>
                          <a:cs typeface="Poppins" panose="00000500000000000000" pitchFamily="2" charset="0"/>
                          <a:sym typeface="Poppins Medium"/>
                        </a:rPr>
                        <a:t>Headquarter</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United States</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297202">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Ownership</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55911883"/>
                  </a:ext>
                </a:extLst>
              </a:tr>
              <a:tr h="301770">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Revenue (US$)- 2024</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391.04 billion</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No. of Employees (2024)</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mn-lt"/>
                        </a:rPr>
                        <a:t>164,000</a:t>
                      </a:r>
                      <a:endParaRPr lang="en-IN" sz="1050" dirty="0">
                        <a:latin typeface="+mn-lt"/>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a:solidFill>
                            <a:schemeClr val="dk1"/>
                          </a:solidFill>
                          <a:latin typeface="Poppins" panose="00000500000000000000" pitchFamily="2" charset="0"/>
                          <a:ea typeface="+mn-ea"/>
                          <a:cs typeface="Poppins" panose="00000500000000000000" pitchFamily="2" charset="0"/>
                          <a:sym typeface="Poppins Medium"/>
                        </a:rPr>
                        <a:t>Website</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050" dirty="0">
                          <a:latin typeface="+mn-lt"/>
                        </a:rPr>
                        <a:t>apple.com</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326748"/>
                  </a:ext>
                </a:extLst>
              </a:tr>
            </a:tbl>
          </a:graphicData>
        </a:graphic>
      </p:graphicFrame>
      <p:graphicFrame>
        <p:nvGraphicFramePr>
          <p:cNvPr id="12" name="Table 3">
            <a:extLst>
              <a:ext uri="{FF2B5EF4-FFF2-40B4-BE49-F238E27FC236}">
                <a16:creationId xmlns:a16="http://schemas.microsoft.com/office/drawing/2014/main" id="{A35D9396-4E43-C1D6-4FF1-6833DE1E7780}"/>
              </a:ext>
            </a:extLst>
          </p:cNvPr>
          <p:cNvGraphicFramePr>
            <a:graphicFrameLocks noGrp="1"/>
          </p:cNvGraphicFramePr>
          <p:nvPr>
            <p:extLst>
              <p:ext uri="{D42A27DB-BD31-4B8C-83A1-F6EECF244321}">
                <p14:modId xmlns:p14="http://schemas.microsoft.com/office/powerpoint/2010/main" val="1886788950"/>
              </p:ext>
            </p:extLst>
          </p:nvPr>
        </p:nvGraphicFramePr>
        <p:xfrm>
          <a:off x="695322" y="4127818"/>
          <a:ext cx="10931661" cy="1582853"/>
        </p:xfrm>
        <a:graphic>
          <a:graphicData uri="http://schemas.openxmlformats.org/drawingml/2006/table">
            <a:tbl>
              <a:tblPr firstRow="1" bandRow="1">
                <a:tableStyleId>{5C22544A-7EE6-4342-B048-85BDC9FD1C3A}</a:tableStyleId>
              </a:tblPr>
              <a:tblGrid>
                <a:gridCol w="3508218">
                  <a:extLst>
                    <a:ext uri="{9D8B030D-6E8A-4147-A177-3AD203B41FA5}">
                      <a16:colId xmlns:a16="http://schemas.microsoft.com/office/drawing/2014/main" val="20000"/>
                    </a:ext>
                  </a:extLst>
                </a:gridCol>
                <a:gridCol w="7423443">
                  <a:extLst>
                    <a:ext uri="{9D8B030D-6E8A-4147-A177-3AD203B41FA5}">
                      <a16:colId xmlns:a16="http://schemas.microsoft.com/office/drawing/2014/main" val="20001"/>
                    </a:ext>
                  </a:extLst>
                </a:gridCol>
              </a:tblGrid>
              <a:tr h="331439">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PRODUCT/SERVICE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PRODUCT/SERVICE 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251414">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50000"/>
                        </a:lnSpc>
                      </a:pPr>
                      <a:endParaRPr lang="en-US" sz="900" dirty="0"/>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3" name="Rectangle 12">
            <a:extLst>
              <a:ext uri="{FF2B5EF4-FFF2-40B4-BE49-F238E27FC236}">
                <a16:creationId xmlns:a16="http://schemas.microsoft.com/office/drawing/2014/main" id="{668BFAC4-1F2F-05B9-1412-E6C86F139499}"/>
              </a:ext>
            </a:extLst>
          </p:cNvPr>
          <p:cNvSpPr/>
          <p:nvPr/>
        </p:nvSpPr>
        <p:spPr>
          <a:xfrm>
            <a:off x="4952863" y="924120"/>
            <a:ext cx="6674122"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Company Overview">
            <a:extLst>
              <a:ext uri="{FF2B5EF4-FFF2-40B4-BE49-F238E27FC236}">
                <a16:creationId xmlns:a16="http://schemas.microsoft.com/office/drawing/2014/main" id="{1A424E10-5483-6500-9138-30799E1AB951}"/>
              </a:ext>
            </a:extLst>
          </p:cNvPr>
          <p:cNvSpPr txBox="1"/>
          <p:nvPr/>
        </p:nvSpPr>
        <p:spPr>
          <a:xfrm>
            <a:off x="7780839" y="933263"/>
            <a:ext cx="990385"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OVERVIEW</a:t>
            </a:r>
          </a:p>
        </p:txBody>
      </p:sp>
      <p:sp>
        <p:nvSpPr>
          <p:cNvPr id="16" name="Rectangle 15">
            <a:extLst>
              <a:ext uri="{FF2B5EF4-FFF2-40B4-BE49-F238E27FC236}">
                <a16:creationId xmlns:a16="http://schemas.microsoft.com/office/drawing/2014/main" id="{28682D1A-EF00-39C7-7386-F43FA25C9456}"/>
              </a:ext>
            </a:extLst>
          </p:cNvPr>
          <p:cNvSpPr/>
          <p:nvPr/>
        </p:nvSpPr>
        <p:spPr>
          <a:xfrm>
            <a:off x="685991" y="924119"/>
            <a:ext cx="4154903"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7" name="Company Overview">
            <a:extLst>
              <a:ext uri="{FF2B5EF4-FFF2-40B4-BE49-F238E27FC236}">
                <a16:creationId xmlns:a16="http://schemas.microsoft.com/office/drawing/2014/main" id="{4AEF8D90-B701-7271-2B0F-2C399D5AC5BB}"/>
              </a:ext>
            </a:extLst>
          </p:cNvPr>
          <p:cNvSpPr txBox="1"/>
          <p:nvPr/>
        </p:nvSpPr>
        <p:spPr>
          <a:xfrm>
            <a:off x="1803739" y="951152"/>
            <a:ext cx="2099663"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prstClr val="white"/>
                </a:solidFill>
                <a:effectLst/>
                <a:uLnTx/>
                <a:uFillTx/>
                <a:latin typeface="Poppins bold"/>
                <a:ea typeface="+mn-ea"/>
                <a:cs typeface="Poppins Medium" panose="00000600000000000000" pitchFamily="2" charset="0"/>
              </a:rPr>
              <a:t>COMPANY AT A GLANCE</a:t>
            </a:r>
          </a:p>
        </p:txBody>
      </p:sp>
      <p:sp>
        <p:nvSpPr>
          <p:cNvPr id="19" name="Rectangle 18">
            <a:extLst>
              <a:ext uri="{FF2B5EF4-FFF2-40B4-BE49-F238E27FC236}">
                <a16:creationId xmlns:a16="http://schemas.microsoft.com/office/drawing/2014/main" id="{677B0E1D-7533-AB9C-86AA-77AB31BA75B0}"/>
              </a:ext>
            </a:extLst>
          </p:cNvPr>
          <p:cNvSpPr/>
          <p:nvPr/>
        </p:nvSpPr>
        <p:spPr>
          <a:xfrm>
            <a:off x="685991" y="3837553"/>
            <a:ext cx="10931661" cy="290266"/>
          </a:xfrm>
          <a:prstGeom prst="rect">
            <a:avLst/>
          </a:prstGeom>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20" name="Company Overview">
            <a:extLst>
              <a:ext uri="{FF2B5EF4-FFF2-40B4-BE49-F238E27FC236}">
                <a16:creationId xmlns:a16="http://schemas.microsoft.com/office/drawing/2014/main" id="{551236FD-706E-7069-B798-DEE00537D9DD}"/>
              </a:ext>
            </a:extLst>
          </p:cNvPr>
          <p:cNvSpPr txBox="1"/>
          <p:nvPr/>
        </p:nvSpPr>
        <p:spPr>
          <a:xfrm>
            <a:off x="4840894" y="3863930"/>
            <a:ext cx="2636670"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PRODUCT/SERVICE PORTFOLIO</a:t>
            </a:r>
          </a:p>
        </p:txBody>
      </p:sp>
      <p:sp>
        <p:nvSpPr>
          <p:cNvPr id="15" name="Rectangle: Rounded Corners 18">
            <a:extLst>
              <a:ext uri="{FF2B5EF4-FFF2-40B4-BE49-F238E27FC236}">
                <a16:creationId xmlns:a16="http://schemas.microsoft.com/office/drawing/2014/main" id="{7A7D4AFA-1220-4C02-A4CE-CB7E889F99A1}"/>
              </a:ext>
            </a:extLst>
          </p:cNvPr>
          <p:cNvSpPr/>
          <p:nvPr/>
        </p:nvSpPr>
        <p:spPr>
          <a:xfrm>
            <a:off x="4962827" y="1269737"/>
            <a:ext cx="6674122" cy="242298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Inc. designs and manufactures personal computers under the Mac portfolio, combining proprietary silicon and macOS to deliver performance, power efficiency, and tight hardware–software integration. The lineup spans MacBook Air, MacBook Pro, iMac, Mac mini, Mac Studio, and Mac Pro, addressing consumer, creative, and enterprise workflows. In the computers market, the company focuses on differentiating through silicon roadmaps, ecosystem continuity with iPhone and iPad, and distribution through direct retail and channel partners. Recent updates include expanded M‑series adoption across notebooks and desktops, macOS enhancements for productivity and AI‑assisted features, and deeper collaboration tools. Services and developer support reinforce platform stickiness, while supply chain initiatives emphasize resilience.</a:t>
            </a:r>
            <a:r>
              <a:rPr kumimoji="0" lang="en-US" sz="9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
            </a:r>
          </a:p>
        </p:txBody>
      </p:sp>
      <p:sp>
        <p:nvSpPr>
          <p:cNvPr id="22" name="TextBox 21">
            <a:extLst>
              <a:ext uri="{FF2B5EF4-FFF2-40B4-BE49-F238E27FC236}">
                <a16:creationId xmlns:a16="http://schemas.microsoft.com/office/drawing/2014/main" id="{AF288DD4-4208-4D47-9E6A-6DA0907ABBF3}"/>
              </a:ext>
            </a:extLst>
          </p:cNvPr>
          <p:cNvSpPr txBox="1"/>
          <p:nvPr/>
        </p:nvSpPr>
        <p:spPr>
          <a:xfrm>
            <a:off x="4165276" y="4450277"/>
            <a:ext cx="7331402" cy="488211"/>
          </a:xfrm>
          <a:prstGeom prst="rect">
            <a:avLst/>
          </a:prstGeom>
          <a:noFill/>
        </p:spPr>
        <p:txBody>
          <a:bodyPr wrap="square" rtlCol="0">
            <a:spAutoFit/>
          </a:bodyPr>
          <a:lstStyle/>
          <a:p>
            <a:pPr>
              <a:lnSpc>
                <a:spcPct val="150000"/>
              </a:lnSpc>
            </a:pPr>
            <a:r>
              <a:rPr lang="en-US" sz="900" b="0" kern="1200" dirty="0">
                <a:solidFill>
                  <a:schemeClr val="dk1"/>
                </a:solidFill>
                <a:effectLst/>
                <a:latin typeface="+mn-lt"/>
                <a:ea typeface="+mn-ea"/>
                <a:cs typeface="+mn-cs"/>
              </a:rPr>
              <a:t>MacBook Pro with Apple silicon targets professional computing workloads across design, code, and media production. It pairs high‑efficiency CPUs and GPUs with unified memory, fast SSDs, advanced thermal design, and long battery life. macOS features like Metal, Xcode, and Pro apps optimize performance, while connectivity options support demanding workflows reliably.</a:t>
            </a:r>
          </a:p>
          <a:p>
            <a:pPr>
              <a:lnSpc>
                <a:spcPct val="150000"/>
              </a:lnSpc>
            </a:pPr>
            <a:endParaRPr lang="en-US" sz="900" dirty="0"/>
          </a:p>
        </p:txBody>
      </p:sp>
      <p:sp>
        <p:nvSpPr>
          <p:cNvPr id="3" name="TextBox 2">
            <a:extLst>
              <a:ext uri="{FF2B5EF4-FFF2-40B4-BE49-F238E27FC236}">
                <a16:creationId xmlns:a16="http://schemas.microsoft.com/office/drawing/2014/main" id="{433F7B15-A9E3-4C53-859B-036DBBD806F8}"/>
              </a:ext>
            </a:extLst>
          </p:cNvPr>
          <p:cNvSpPr txBox="1"/>
          <p:nvPr/>
        </p:nvSpPr>
        <p:spPr>
          <a:xfrm>
            <a:off x="834862" y="4804291"/>
            <a:ext cx="3190875" cy="369332"/>
          </a:xfrm>
          <a:prstGeom prst="rect">
            <a:avLst/>
          </a:prstGeom>
          <a:noFill/>
        </p:spPr>
        <p:txBody>
          <a:bodyPr wrap="square" rtlCol="0">
            <a:spAutoFit/>
          </a:bodyPr>
          <a:lstStyle/>
          <a:p>
            <a:pPr algn="ctr"/>
            <a:r>
              <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rPr>
              <a:t>MacBook Pro</a:t>
            </a:r>
          </a:p>
          <a:p>
            <a:pPr algn="ctr"/>
            <a:endParaRPr lang="en-US" sz="900" dirty="0"/>
          </a:p>
        </p:txBody>
      </p:sp>
    </p:spTree>
    <p:extLst>
      <p:ext uri="{BB962C8B-B14F-4D97-AF65-F5344CB8AC3E}">
        <p14:creationId xmlns:p14="http://schemas.microsoft.com/office/powerpoint/2010/main" val="1013400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a:extLst>
              <a:ext uri="{FF2B5EF4-FFF2-40B4-BE49-F238E27FC236}">
                <a16:creationId xmlns:a16="http://schemas.microsoft.com/office/drawing/2014/main" id="{806347BA-18D7-4E53-A7C1-76B926A3798F}"/>
              </a:ext>
            </a:extLst>
          </p:cNvPr>
          <p:cNvGraphicFramePr>
            <a:graphicFrameLocks/>
          </p:cNvGraphicFramePr>
          <p:nvPr>
            <p:extLst>
              <p:ext uri="{D42A27DB-BD31-4B8C-83A1-F6EECF244321}">
                <p14:modId xmlns:p14="http://schemas.microsoft.com/office/powerpoint/2010/main" val="3763943238"/>
              </p:ext>
            </p:extLst>
          </p:nvPr>
        </p:nvGraphicFramePr>
        <p:xfrm>
          <a:off x="819947" y="1209436"/>
          <a:ext cx="5328467" cy="23012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C2268ECE-E7B0-42BC-B040-D86E50BEF8AB}"/>
              </a:ext>
            </a:extLst>
          </p:cNvPr>
          <p:cNvGraphicFramePr>
            <a:graphicFrameLocks/>
          </p:cNvGraphicFramePr>
          <p:nvPr>
            <p:extLst>
              <p:ext uri="{D42A27DB-BD31-4B8C-83A1-F6EECF244321}">
                <p14:modId xmlns:p14="http://schemas.microsoft.com/office/powerpoint/2010/main" val="2126324649"/>
              </p:ext>
            </p:extLst>
          </p:nvPr>
        </p:nvGraphicFramePr>
        <p:xfrm>
          <a:off x="6148414" y="1344351"/>
          <a:ext cx="5223640" cy="230120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34507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MARKET OF COMPUTERS-</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1">
                          <a:solidFill>
                            <a:srgbClr val="7030A0"/>
                          </a:solidFill>
                          <a:latin typeface="Poppins"/>
                        </a:defRPr>
                      </a:pPr>
                      <a:r>
                        <a:t>1. Introduction</a:t>
                      </a:r>
                    </a:p>
                  </a:txBody>
                  <a:tcPr>
                    <a:noFill/>
                    <a:lnL>
                      <a:noFill/>
                    </a:lnL>
                    <a:lnR>
                      <a:noFill/>
                    </a:lnR>
                    <a:lnT>
                      <a:noFill/>
                    </a:lnT>
                    <a:lnB>
                      <a:noFill/>
                    </a:lnB>
                  </a:tcPr>
                </a:tc>
                <a:tc>
                  <a:txBody>
                    <a:bodyPr/>
                    <a:lstStyle/>
                    <a:p>
                      <a:pPr>
                        <a:defRPr sz="1100" b="0">
                          <a:solidFill>
                            <a:srgbClr val="000000"/>
                          </a:solidFill>
                          <a:latin typeface="Poppins"/>
                        </a:defRPr>
                      </a:pPr>
                      <a:r>
                        <a:t>          4.5. Demand Side Trends</a:t>
                      </a:r>
                    </a:p>
                  </a:txBody>
                  <a:tcPr>
                    <a:noFill/>
                    <a:lnL>
                      <a:noFill/>
                    </a:lnL>
                    <a:lnR>
                      <a:noFill/>
                    </a:lnR>
                    <a:lnT>
                      <a:noFill/>
                    </a:lnT>
                    <a:lnB>
                      <a:noFill/>
                    </a:lnB>
                  </a:tcPr>
                </a:tc>
              </a:tr>
              <a:tr h="322729">
                <a:tc>
                  <a:txBody>
                    <a:bodyPr/>
                    <a:lstStyle/>
                    <a:p>
                      <a:pPr>
                        <a:defRPr sz="1100" b="0">
                          <a:solidFill>
                            <a:srgbClr val="000000"/>
                          </a:solidFill>
                          <a:latin typeface="Poppins"/>
                        </a:defRPr>
                      </a:pPr>
                      <a:r>
                        <a:t>          1.1. Objectives of the Study</a:t>
                      </a:r>
                    </a:p>
                  </a:txBody>
                  <a:tcPr>
                    <a:noFill/>
                    <a:lnL>
                      <a:noFill/>
                    </a:lnL>
                    <a:lnR>
                      <a:noFill/>
                    </a:lnR>
                    <a:lnT>
                      <a:noFill/>
                    </a:lnT>
                    <a:lnB>
                      <a:noFill/>
                    </a:lnB>
                  </a:tcPr>
                </a:tc>
                <a:tc>
                  <a:txBody>
                    <a:bodyPr/>
                    <a:lstStyle/>
                    <a:p>
                      <a:pPr>
                        <a:defRPr sz="1100" b="0">
                          <a:solidFill>
                            <a:srgbClr val="000000"/>
                          </a:solidFill>
                          <a:latin typeface="Poppins"/>
                        </a:defRPr>
                      </a:pPr>
                      <a:r>
                        <a:t>          4.6. Porter's Analysis &amp; Impact</a:t>
                      </a:r>
                    </a:p>
                  </a:txBody>
                  <a:tcPr>
                    <a:noFill/>
                    <a:lnL>
                      <a:noFill/>
                    </a:lnL>
                    <a:lnR>
                      <a:noFill/>
                    </a:lnR>
                    <a:lnT>
                      <a:noFill/>
                    </a:lnT>
                    <a:lnB>
                      <a:noFill/>
                    </a:lnB>
                  </a:tcPr>
                </a:tc>
              </a:tr>
              <a:tr h="322729">
                <a:tc>
                  <a:txBody>
                    <a:bodyPr/>
                    <a:lstStyle/>
                    <a:p>
                      <a:pPr>
                        <a:defRPr sz="1100" b="0">
                          <a:solidFill>
                            <a:srgbClr val="000000"/>
                          </a:solidFill>
                          <a:latin typeface="P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ppins"/>
                        </a:defRPr>
                      </a:pPr>
                      <a:r>
                        <a:t>                    4.6.1. Competitive Rivalry</a:t>
                      </a:r>
                    </a:p>
                  </a:txBody>
                  <a:tcPr>
                    <a:noFill/>
                    <a:lnL>
                      <a:noFill/>
                    </a:lnL>
                    <a:lnR>
                      <a:noFill/>
                    </a:lnR>
                    <a:lnT>
                      <a:noFill/>
                    </a:lnT>
                    <a:lnB>
                      <a:noFill/>
                    </a:lnB>
                  </a:tcPr>
                </a:tc>
              </a:tr>
              <a:tr h="322729">
                <a:tc>
                  <a:txBody>
                    <a:bodyPr/>
                    <a:lstStyle/>
                    <a:p>
                      <a:pPr>
                        <a:defRPr sz="1100" b="1">
                          <a:solidFill>
                            <a:srgbClr val="7030A0"/>
                          </a:solidFill>
                          <a:latin typeface="Poppins"/>
                        </a:defRPr>
                      </a:pPr>
                      <a:r>
                        <a:t>2. Research Methodology</a:t>
                      </a:r>
                    </a:p>
                  </a:txBody>
                  <a:tcPr>
                    <a:noFill/>
                    <a:lnL>
                      <a:noFill/>
                    </a:lnL>
                    <a:lnR>
                      <a:noFill/>
                    </a:lnR>
                    <a:lnT>
                      <a:noFill/>
                    </a:lnT>
                    <a:lnB>
                      <a:noFill/>
                    </a:lnB>
                  </a:tcPr>
                </a:tc>
                <a:tc>
                  <a:txBody>
                    <a:bodyPr/>
                    <a:lstStyle/>
                    <a:p>
                      <a:pPr>
                        <a:defRPr sz="1100" b="0">
                          <a:solidFill>
                            <a:srgbClr val="000000"/>
                          </a:solidFill>
                          <a:latin typeface="Poppins"/>
                        </a:defRPr>
                      </a:pPr>
                      <a:r>
                        <a:t>                    4.6.2. Threat of substitutes</a:t>
                      </a:r>
                    </a:p>
                  </a:txBody>
                  <a:tcPr>
                    <a:noFill/>
                    <a:lnL>
                      <a:noFill/>
                    </a:lnL>
                    <a:lnR>
                      <a:noFill/>
                    </a:lnR>
                    <a:lnT>
                      <a:noFill/>
                    </a:lnT>
                    <a:lnB>
                      <a:noFill/>
                    </a:lnB>
                  </a:tcPr>
                </a:tc>
              </a:tr>
              <a:tr h="322729">
                <a:tc>
                  <a:txBody>
                    <a:bodyPr/>
                    <a:lstStyle/>
                    <a:p>
                      <a:pPr>
                        <a:defRPr sz="1100" b="0">
                          <a:solidFill>
                            <a:srgbClr val="000000"/>
                          </a:solidFill>
                          <a:latin typeface="Poppins"/>
                        </a:defRPr>
                      </a:pPr>
                      <a:r>
                        <a:t>          2.1. Research Process</a:t>
                      </a:r>
                    </a:p>
                  </a:txBody>
                  <a:tcPr>
                    <a:noFill/>
                    <a:lnL>
                      <a:noFill/>
                    </a:lnL>
                    <a:lnR>
                      <a:noFill/>
                    </a:lnR>
                    <a:lnT>
                      <a:noFill/>
                    </a:lnT>
                    <a:lnB>
                      <a:noFill/>
                    </a:lnB>
                  </a:tcPr>
                </a:tc>
                <a:tc>
                  <a:txBody>
                    <a:bodyPr/>
                    <a:lstStyle/>
                    <a:p>
                      <a:pPr>
                        <a:defRPr sz="1100" b="0">
                          <a:solidFill>
                            <a:srgbClr val="000000"/>
                          </a:solidFill>
                          <a:latin typeface="Poppins"/>
                        </a:defRPr>
                      </a:pPr>
                      <a:r>
                        <a:t>                    4.6.3. Bargaining power of buyers</a:t>
                      </a:r>
                    </a:p>
                  </a:txBody>
                  <a:tcPr>
                    <a:noFill/>
                    <a:lnL>
                      <a:noFill/>
                    </a:lnL>
                    <a:lnR>
                      <a:noFill/>
                    </a:lnR>
                    <a:lnT>
                      <a:noFill/>
                    </a:lnT>
                    <a:lnB>
                      <a:noFill/>
                    </a:lnB>
                  </a:tcPr>
                </a:tc>
              </a:tr>
              <a:tr h="322729">
                <a:tc>
                  <a:txBody>
                    <a:bodyPr/>
                    <a:lstStyle/>
                    <a:p>
                      <a:pPr>
                        <a:defRPr sz="1100" b="0">
                          <a:solidFill>
                            <a:srgbClr val="000000"/>
                          </a:solidFill>
                          <a:latin typeface="P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ppins"/>
                        </a:defRPr>
                      </a:pPr>
                      <a:r>
                        <a:t>                    4.6.4. Threat of new entrants</a:t>
                      </a:r>
                    </a:p>
                  </a:txBody>
                  <a:tcPr>
                    <a:noFill/>
                    <a:lnL>
                      <a:noFill/>
                    </a:lnL>
                    <a:lnR>
                      <a:noFill/>
                    </a:lnR>
                    <a:lnT>
                      <a:noFill/>
                    </a:lnT>
                    <a:lnB>
                      <a:noFill/>
                    </a:lnB>
                  </a:tcPr>
                </a:tc>
              </a:tr>
              <a:tr h="322729">
                <a:tc>
                  <a:txBody>
                    <a:bodyPr/>
                    <a:lstStyle/>
                    <a:p>
                      <a:pPr>
                        <a:defRPr sz="1100" b="0">
                          <a:solidFill>
                            <a:srgbClr val="000000"/>
                          </a:solidFill>
                          <a:latin typeface="P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ppins"/>
                        </a:defRPr>
                      </a:pPr>
                      <a:r>
                        <a:t>                    4.6.5. Bargaining power of suppliers</a:t>
                      </a:r>
                    </a:p>
                  </a:txBody>
                  <a:tcPr>
                    <a:noFill/>
                    <a:lnL>
                      <a:noFill/>
                    </a:lnL>
                    <a:lnR>
                      <a:noFill/>
                    </a:lnR>
                    <a:lnT>
                      <a:noFill/>
                    </a:lnT>
                    <a:lnB>
                      <a:noFill/>
                    </a:lnB>
                  </a:tcPr>
                </a:tc>
              </a:tr>
              <a:tr h="322729">
                <a:tc>
                  <a:txBody>
                    <a:bodyPr/>
                    <a:lstStyle/>
                    <a:p>
                      <a:pPr>
                        <a:defRPr sz="1100" b="0">
                          <a:solidFill>
                            <a:srgbClr val="000000"/>
                          </a:solidFill>
                          <a:latin typeface="Poppins"/>
                        </a:defRPr>
                      </a:pPr>
                      <a:r>
                        <a:t>          2.4. Market Assumptions &amp; Limitations</a:t>
                      </a:r>
                    </a:p>
                  </a:txBody>
                  <a:tcPr>
                    <a:noFill/>
                    <a:lnL>
                      <a:noFill/>
                    </a:lnL>
                    <a:lnR>
                      <a:noFill/>
                    </a:lnR>
                    <a:lnT>
                      <a:noFill/>
                    </a:lnT>
                    <a:lnB>
                      <a:noFill/>
                    </a:lnB>
                  </a:tcPr>
                </a:tc>
                <a:tc>
                  <a:txBody>
                    <a:bodyPr/>
                    <a:lstStyle/>
                    <a:p>
                      <a:pPr>
                        <a:defRPr sz="1100" b="1">
                          <a:solidFill>
                            <a:srgbClr val="7030A0"/>
                          </a:solidFill>
                          <a:latin typeface="Poppins"/>
                        </a:defRPr>
                      </a:pPr>
                      <a:r>
                        <a:t>5. Key Market Insights</a:t>
                      </a:r>
                    </a:p>
                  </a:txBody>
                  <a:tcPr>
                    <a:noFill/>
                    <a:lnL>
                      <a:noFill/>
                    </a:lnL>
                    <a:lnR>
                      <a:noFill/>
                    </a:lnR>
                    <a:lnT>
                      <a:noFill/>
                    </a:lnT>
                    <a:lnB>
                      <a:noFill/>
                    </a:lnB>
                  </a:tcPr>
                </a:tc>
              </a:tr>
              <a:tr h="322729">
                <a:tc>
                  <a:txBody>
                    <a:bodyPr/>
                    <a:lstStyle/>
                    <a:p>
                      <a:pPr>
                        <a:defRPr sz="1100" b="1">
                          <a:solidFill>
                            <a:srgbClr val="7030A0"/>
                          </a:solidFill>
                          <a:latin typeface="Poppins"/>
                        </a:defRPr>
                      </a:pPr>
                      <a:r>
                        <a:t>3. Executive Summary</a:t>
                      </a:r>
                    </a:p>
                  </a:txBody>
                  <a:tcPr>
                    <a:noFill/>
                    <a:lnL>
                      <a:noFill/>
                    </a:lnL>
                    <a:lnR>
                      <a:noFill/>
                    </a:lnR>
                    <a:lnT>
                      <a:noFill/>
                    </a:lnT>
                    <a:lnB>
                      <a:noFill/>
                    </a:lnB>
                  </a:tcPr>
                </a:tc>
                <a:tc>
                  <a:txBody>
                    <a:bodyPr/>
                    <a:lstStyle/>
                    <a:p>
                      <a:pPr>
                        <a:defRPr sz="1100" b="0">
                          <a:solidFill>
                            <a:srgbClr val="000000"/>
                          </a:solidFill>
                          <a:latin typeface="Poppins"/>
                        </a:defRPr>
                      </a:pPr>
                      <a:r>
                        <a:t>          5.1. Key Success Factors</a:t>
                      </a:r>
                    </a:p>
                  </a:txBody>
                  <a:tcPr>
                    <a:noFill/>
                    <a:lnL>
                      <a:noFill/>
                    </a:lnL>
                    <a:lnR>
                      <a:noFill/>
                    </a:lnR>
                    <a:lnT>
                      <a:noFill/>
                    </a:lnT>
                    <a:lnB>
                      <a:noFill/>
                    </a:lnB>
                  </a:tcPr>
                </a:tc>
              </a:tr>
              <a:tr h="322729">
                <a:tc>
                  <a:txBody>
                    <a:bodyPr/>
                    <a:lstStyle/>
                    <a:p>
                      <a:pPr>
                        <a:defRPr sz="1100" b="0">
                          <a:solidFill>
                            <a:srgbClr val="000000"/>
                          </a:solidFill>
                          <a:latin typeface="Poppins"/>
                        </a:defRPr>
                      </a:pPr>
                      <a:r>
                        <a:t>          3.1. Global Market Outlook</a:t>
                      </a:r>
                    </a:p>
                  </a:txBody>
                  <a:tcPr>
                    <a:noFill/>
                    <a:lnL>
                      <a:noFill/>
                    </a:lnL>
                    <a:lnR>
                      <a:noFill/>
                    </a:lnR>
                    <a:lnT>
                      <a:noFill/>
                    </a:lnT>
                    <a:lnB>
                      <a:noFill/>
                    </a:lnB>
                  </a:tcPr>
                </a:tc>
                <a:tc>
                  <a:txBody>
                    <a:bodyPr/>
                    <a:lstStyle/>
                    <a:p>
                      <a:pPr>
                        <a:defRPr sz="1100" b="0">
                          <a:solidFill>
                            <a:srgbClr val="000000"/>
                          </a:solidFill>
                          <a:latin typeface="Poppins"/>
                        </a:defRPr>
                      </a:pPr>
                      <a:r>
                        <a:t>          5.2. Market Impacting Factors</a:t>
                      </a:r>
                    </a:p>
                  </a:txBody>
                  <a:tcPr>
                    <a:noFill/>
                    <a:lnL>
                      <a:noFill/>
                    </a:lnL>
                    <a:lnR>
                      <a:noFill/>
                    </a:lnR>
                    <a:lnT>
                      <a:noFill/>
                    </a:lnT>
                    <a:lnB>
                      <a:noFill/>
                    </a:lnB>
                  </a:tcPr>
                </a:tc>
              </a:tr>
              <a:tr h="322729">
                <a:tc>
                  <a:txBody>
                    <a:bodyPr/>
                    <a:lstStyle/>
                    <a:p>
                      <a:pPr>
                        <a:defRPr sz="1100" b="0">
                          <a:solidFill>
                            <a:srgbClr val="000000"/>
                          </a:solidFill>
                          <a:latin typeface="Poppins"/>
                        </a:defRPr>
                      </a:pPr>
                      <a:r>
                        <a:t>          3.2. Key Market Highlights</a:t>
                      </a:r>
                    </a:p>
                  </a:txBody>
                  <a:tcPr>
                    <a:noFill/>
                    <a:lnL>
                      <a:noFill/>
                    </a:lnL>
                    <a:lnR>
                      <a:noFill/>
                    </a:lnR>
                    <a:lnT>
                      <a:noFill/>
                    </a:lnT>
                    <a:lnB>
                      <a:noFill/>
                    </a:lnB>
                  </a:tcPr>
                </a:tc>
                <a:tc>
                  <a:txBody>
                    <a:bodyPr/>
                    <a:lstStyle/>
                    <a:p>
                      <a:pPr>
                        <a:defRPr sz="1100" b="0">
                          <a:solidFill>
                            <a:srgbClr val="000000"/>
                          </a:solidFill>
                          <a:latin typeface="Poppins"/>
                        </a:defRPr>
                      </a:pPr>
                      <a:r>
                        <a:t>          5.3. Top Investment Pockets</a:t>
                      </a:r>
                    </a:p>
                  </a:txBody>
                  <a:tcPr>
                    <a:noFill/>
                    <a:lnL>
                      <a:noFill/>
                    </a:lnL>
                    <a:lnR>
                      <a:noFill/>
                    </a:lnR>
                    <a:lnT>
                      <a:noFill/>
                    </a:lnT>
                    <a:lnB>
                      <a:noFill/>
                    </a:lnB>
                  </a:tcPr>
                </a:tc>
              </a:tr>
              <a:tr h="322729">
                <a:tc>
                  <a:txBody>
                    <a:bodyPr/>
                    <a:lstStyle/>
                    <a:p>
                      <a:pPr>
                        <a:defRPr sz="1100" b="0">
                          <a:solidFill>
                            <a:srgbClr val="000000"/>
                          </a:solidFill>
                          <a:latin typeface="Poppins"/>
                        </a:defRPr>
                      </a:pPr>
                      <a:r>
                        <a:t>          3.3. Segmental Overview</a:t>
                      </a:r>
                    </a:p>
                  </a:txBody>
                  <a:tcPr>
                    <a:noFill/>
                    <a:lnL>
                      <a:noFill/>
                    </a:lnL>
                    <a:lnR>
                      <a:noFill/>
                    </a:lnR>
                    <a:lnT>
                      <a:noFill/>
                    </a:lnT>
                    <a:lnB>
                      <a:noFill/>
                    </a:lnB>
                  </a:tcPr>
                </a:tc>
                <a:tc>
                  <a:txBody>
                    <a:bodyPr/>
                    <a:lstStyle/>
                    <a:p>
                      <a:pPr>
                        <a:defRPr sz="1100" b="0">
                          <a:solidFill>
                            <a:srgbClr val="000000"/>
                          </a:solidFill>
                          <a:latin typeface="Poppins"/>
                        </a:defRPr>
                      </a:pPr>
                      <a:r>
                        <a:t>          5.4. Market Attractiveness Index, 2024</a:t>
                      </a:r>
                    </a:p>
                  </a:txBody>
                  <a:tcPr>
                    <a:noFill/>
                    <a:lnL>
                      <a:noFill/>
                    </a:lnL>
                    <a:lnR>
                      <a:noFill/>
                    </a:lnR>
                    <a:lnT>
                      <a:noFill/>
                    </a:lnT>
                    <a:lnB>
                      <a:noFill/>
                    </a:lnB>
                  </a:tcPr>
                </a:tc>
              </a:tr>
              <a:tr h="322729">
                <a:tc>
                  <a:txBody>
                    <a:bodyPr/>
                    <a:lstStyle/>
                    <a:p>
                      <a:pPr>
                        <a:defRPr sz="1100" b="1">
                          <a:solidFill>
                            <a:srgbClr val="7030A0"/>
                          </a:solidFill>
                          <a:latin typeface="P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ppins"/>
                        </a:defRPr>
                      </a:pPr>
                      <a:r>
                        <a:t>          5.5. Market Ecosystem</a:t>
                      </a:r>
                    </a:p>
                  </a:txBody>
                  <a:tcPr>
                    <a:noFill/>
                    <a:lnL>
                      <a:noFill/>
                    </a:lnL>
                    <a:lnR>
                      <a:noFill/>
                    </a:lnR>
                    <a:lnT>
                      <a:noFill/>
                    </a:lnT>
                    <a:lnB>
                      <a:noFill/>
                    </a:lnB>
                  </a:tcPr>
                </a:tc>
              </a:tr>
              <a:tr h="322729">
                <a:tc>
                  <a:txBody>
                    <a:bodyPr/>
                    <a:lstStyle/>
                    <a:p>
                      <a:pPr>
                        <a:defRPr sz="1100" b="0">
                          <a:solidFill>
                            <a:srgbClr val="000000"/>
                          </a:solidFill>
                          <a:latin typeface="P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ppins"/>
                        </a:defRPr>
                      </a:pPr>
                      <a:r>
                        <a:t>          5.6. PESTEL Analysis</a:t>
                      </a:r>
                    </a:p>
                  </a:txBody>
                  <a:tcPr>
                    <a:noFill/>
                    <a:lnL>
                      <a:noFill/>
                    </a:lnL>
                    <a:lnR>
                      <a:noFill/>
                    </a:lnR>
                    <a:lnT>
                      <a:noFill/>
                    </a:lnT>
                    <a:lnB>
                      <a:noFill/>
                    </a:lnB>
                  </a:tcPr>
                </a:tc>
              </a:tr>
              <a:tr h="322729">
                <a:tc>
                  <a:txBody>
                    <a:bodyPr/>
                    <a:lstStyle/>
                    <a:p>
                      <a:pPr>
                        <a:defRPr sz="1100" b="0">
                          <a:solidFill>
                            <a:srgbClr val="000000"/>
                          </a:solidFill>
                          <a:latin typeface="Poppins"/>
                        </a:defRPr>
                      </a:pPr>
                      <a:r>
                        <a:t>          4.2. Drivers &amp; Opportunities</a:t>
                      </a:r>
                    </a:p>
                  </a:txBody>
                  <a:tcPr>
                    <a:noFill/>
                    <a:lnL>
                      <a:noFill/>
                    </a:lnL>
                    <a:lnR>
                      <a:noFill/>
                    </a:lnR>
                    <a:lnT>
                      <a:noFill/>
                    </a:lnT>
                    <a:lnB>
                      <a:noFill/>
                    </a:lnB>
                  </a:tcPr>
                </a:tc>
                <a:tc>
                  <a:txBody>
                    <a:bodyPr/>
                    <a:lstStyle/>
                    <a:p>
                      <a:pPr>
                        <a:defRPr sz="1100" b="0">
                          <a:solidFill>
                            <a:srgbClr val="000000"/>
                          </a:solidFill>
                          <a:latin typeface="Poppins"/>
                        </a:defRPr>
                      </a:pPr>
                      <a:r>
                        <a:t>          5.7. Pricing Analysis</a:t>
                      </a:r>
                    </a:p>
                  </a:txBody>
                  <a:tcPr>
                    <a:noFill/>
                    <a:lnL>
                      <a:noFill/>
                    </a:lnL>
                    <a:lnR>
                      <a:noFill/>
                    </a:lnR>
                    <a:lnT>
                      <a:noFill/>
                    </a:lnT>
                    <a:lnB>
                      <a:noFill/>
                    </a:lnB>
                  </a:tcPr>
                </a:tc>
              </a:tr>
              <a:tr h="322729">
                <a:tc>
                  <a:txBody>
                    <a:bodyPr/>
                    <a:lstStyle/>
                    <a:p>
                      <a:pPr>
                        <a:defRPr sz="1100" b="0">
                          <a:solidFill>
                            <a:srgbClr val="000000"/>
                          </a:solidFill>
                          <a:latin typeface="P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ppins"/>
                        </a:defRPr>
                      </a:pPr>
                      <a:r>
                        <a:t>          5.8. Regulatory Landscape</a:t>
                      </a:r>
                    </a:p>
                  </a:txBody>
                  <a:tcPr>
                    <a:noFill/>
                    <a:lnL>
                      <a:noFill/>
                    </a:lnL>
                    <a:lnR>
                      <a:noFill/>
                    </a:lnR>
                    <a:lnT>
                      <a:noFill/>
                    </a:lnT>
                    <a:lnB>
                      <a:noFill/>
                    </a:lnB>
                  </a:tcPr>
                </a:tc>
              </a:tr>
              <a:tr h="322736">
                <a:tc>
                  <a:txBody>
                    <a:bodyPr/>
                    <a:lstStyle/>
                    <a:p>
                      <a:pPr>
                        <a:defRPr sz="1100" b="0">
                          <a:solidFill>
                            <a:srgbClr val="000000"/>
                          </a:solidFill>
                          <a:latin typeface="Poppins"/>
                        </a:defRPr>
                      </a:pPr>
                      <a:r>
                        <a:t>          4.4. Supply Side Trends</a:t>
                      </a:r>
                    </a:p>
                  </a:txBody>
                  <a:tcPr>
                    <a:noFill/>
                    <a:lnL>
                      <a:noFill/>
                    </a:lnL>
                    <a:lnR>
                      <a:noFill/>
                    </a:lnR>
                    <a:lnT>
                      <a:noFill/>
                    </a:lnT>
                    <a:lnB>
                      <a:noFill/>
                    </a:lnB>
                  </a:tcPr>
                </a:tc>
                <a:tc>
                  <a:txBody>
                    <a:bodyPr/>
                    <a:lstStyle/>
                    <a:p>
                      <a:pPr>
                        <a:defRPr sz="1100" b="1">
                          <a:solidFill>
                            <a:srgbClr val="7030A0"/>
                          </a:solidFill>
                          <a:latin typeface="Poppins"/>
                        </a:defRPr>
                      </a:pPr>
                      <a:r>
                        <a:t>6. Market of Computers Size by Vehicle Type (2019-2032)</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6.1. Cars</a:t>
                      </a:r>
                    </a:p>
                  </a:txBody>
                  <a:tcPr>
                    <a:noFill/>
                    <a:lnL>
                      <a:noFill/>
                    </a:lnL>
                    <a:lnR>
                      <a:noFill/>
                    </a:lnR>
                    <a:lnT>
                      <a:noFill/>
                    </a:lnT>
                    <a:lnB>
                      <a:noFill/>
                    </a:lnB>
                  </a:tcPr>
                </a:tc>
                <a:tc>
                  <a:txBody>
                    <a:bodyPr/>
                    <a:lstStyle/>
                    <a:p>
                      <a:pPr>
                        <a:defRPr sz="1100" b="0">
                          <a:solidFill>
                            <a:srgbClr val="000000"/>
                          </a:solidFill>
                          <a:latin typeface="Poppins"/>
                        </a:defRPr>
                      </a:pPr>
                      <a:r>
                        <a:t>                    8.1.2. Cameras</a:t>
                      </a:r>
                    </a:p>
                  </a:txBody>
                  <a:tcPr>
                    <a:noFill/>
                    <a:lnL>
                      <a:noFill/>
                    </a:lnL>
                    <a:lnR>
                      <a:noFill/>
                    </a:lnR>
                    <a:lnT>
                      <a:noFill/>
                    </a:lnT>
                    <a:lnB>
                      <a:noFill/>
                    </a:lnB>
                  </a:tcPr>
                </a:tc>
              </a:tr>
              <a:tr h="322729">
                <a:tc>
                  <a:txBody>
                    <a:bodyPr/>
                    <a:lstStyle/>
                    <a:p>
                      <a:pPr>
                        <a:defRPr sz="1100" b="0">
                          <a:solidFill>
                            <a:srgbClr val="000000"/>
                          </a:solidFill>
                          <a:latin typeface="Poppins"/>
                        </a:defRPr>
                      </a:pPr>
                      <a:r>
                        <a:t>                    6.1.1. ICE</a:t>
                      </a:r>
                    </a:p>
                  </a:txBody>
                  <a:tcPr>
                    <a:noFill/>
                    <a:lnL>
                      <a:noFill/>
                    </a:lnL>
                    <a:lnR>
                      <a:noFill/>
                    </a:lnR>
                    <a:lnT>
                      <a:noFill/>
                    </a:lnT>
                    <a:lnB>
                      <a:noFill/>
                    </a:lnB>
                  </a:tcPr>
                </a:tc>
                <a:tc>
                  <a:txBody>
                    <a:bodyPr/>
                    <a:lstStyle/>
                    <a:p>
                      <a:pPr>
                        <a:defRPr sz="1100" b="0">
                          <a:solidFill>
                            <a:srgbClr val="000000"/>
                          </a:solidFill>
                          <a:latin typeface="Poppins"/>
                        </a:defRPr>
                      </a:pPr>
                      <a:r>
                        <a:t>                    8.1.3. Radars</a:t>
                      </a:r>
                    </a:p>
                  </a:txBody>
                  <a:tcPr>
                    <a:noFill/>
                    <a:lnL>
                      <a:noFill/>
                    </a:lnL>
                    <a:lnR>
                      <a:noFill/>
                    </a:lnR>
                    <a:lnT>
                      <a:noFill/>
                    </a:lnT>
                    <a:lnB>
                      <a:noFill/>
                    </a:lnB>
                  </a:tcPr>
                </a:tc>
              </a:tr>
              <a:tr h="322729">
                <a:tc>
                  <a:txBody>
                    <a:bodyPr/>
                    <a:lstStyle/>
                    <a:p>
                      <a:pPr>
                        <a:defRPr sz="1100" b="0">
                          <a:solidFill>
                            <a:srgbClr val="000000"/>
                          </a:solidFill>
                          <a:latin typeface="Poppins"/>
                        </a:defRPr>
                      </a:pPr>
                      <a:r>
                        <a:t>                    6.1.2. BEV</a:t>
                      </a:r>
                    </a:p>
                  </a:txBody>
                  <a:tcPr>
                    <a:noFill/>
                    <a:lnL>
                      <a:noFill/>
                    </a:lnL>
                    <a:lnR>
                      <a:noFill/>
                    </a:lnR>
                    <a:lnT>
                      <a:noFill/>
                    </a:lnT>
                    <a:lnB>
                      <a:noFill/>
                    </a:lnB>
                  </a:tcPr>
                </a:tc>
                <a:tc>
                  <a:txBody>
                    <a:bodyPr/>
                    <a:lstStyle/>
                    <a:p>
                      <a:pPr>
                        <a:defRPr sz="1100" b="0">
                          <a:solidFill>
                            <a:srgbClr val="000000"/>
                          </a:solidFill>
                          <a:latin typeface="Poppins"/>
                        </a:defRPr>
                      </a:pPr>
                      <a:r>
                        <a:t>                    8.1.4. Connectivity Modules (5G TCUs)</a:t>
                      </a:r>
                    </a:p>
                  </a:txBody>
                  <a:tcPr>
                    <a:noFill/>
                    <a:lnL>
                      <a:noFill/>
                    </a:lnL>
                    <a:lnR>
                      <a:noFill/>
                    </a:lnR>
                    <a:lnT>
                      <a:noFill/>
                    </a:lnT>
                    <a:lnB>
                      <a:noFill/>
                    </a:lnB>
                  </a:tcPr>
                </a:tc>
              </a:tr>
              <a:tr h="322729">
                <a:tc>
                  <a:txBody>
                    <a:bodyPr/>
                    <a:lstStyle/>
                    <a:p>
                      <a:pPr>
                        <a:defRPr sz="1100" b="0">
                          <a:solidFill>
                            <a:srgbClr val="000000"/>
                          </a:solidFill>
                          <a:latin typeface="Poppins"/>
                        </a:defRPr>
                      </a:pPr>
                      <a:r>
                        <a:t>                    6.1.3. Fuel Cell</a:t>
                      </a:r>
                    </a:p>
                  </a:txBody>
                  <a:tcPr>
                    <a:noFill/>
                    <a:lnL>
                      <a:noFill/>
                    </a:lnL>
                    <a:lnR>
                      <a:noFill/>
                    </a:lnR>
                    <a:lnT>
                      <a:noFill/>
                    </a:lnT>
                    <a:lnB>
                      <a:noFill/>
                    </a:lnB>
                  </a:tcPr>
                </a:tc>
                <a:tc>
                  <a:txBody>
                    <a:bodyPr/>
                    <a:lstStyle/>
                    <a:p>
                      <a:pPr>
                        <a:defRPr sz="1100" b="0">
                          <a:solidFill>
                            <a:srgbClr val="000000"/>
                          </a:solidFill>
                          <a:latin typeface="Poppins"/>
                        </a:defRPr>
                      </a:pPr>
                      <a:r>
                        <a:t>                    8.1.5. Others</a:t>
                      </a:r>
                    </a:p>
                  </a:txBody>
                  <a:tcPr>
                    <a:noFill/>
                    <a:lnL>
                      <a:noFill/>
                    </a:lnL>
                    <a:lnR>
                      <a:noFill/>
                    </a:lnR>
                    <a:lnT>
                      <a:noFill/>
                    </a:lnT>
                    <a:lnB>
                      <a:noFill/>
                    </a:lnB>
                  </a:tcPr>
                </a:tc>
              </a:tr>
              <a:tr h="322729">
                <a:tc>
                  <a:txBody>
                    <a:bodyPr/>
                    <a:lstStyle/>
                    <a:p>
                      <a:pPr>
                        <a:defRPr sz="1100" b="0">
                          <a:solidFill>
                            <a:srgbClr val="000000"/>
                          </a:solidFill>
                          <a:latin typeface="Poppins"/>
                        </a:defRPr>
                      </a:pPr>
                      <a:r>
                        <a:t>                    6.1.4. Others</a:t>
                      </a:r>
                    </a:p>
                  </a:txBody>
                  <a:tcPr>
                    <a:noFill/>
                    <a:lnL>
                      <a:noFill/>
                    </a:lnL>
                    <a:lnR>
                      <a:noFill/>
                    </a:lnR>
                    <a:lnT>
                      <a:noFill/>
                    </a:lnT>
                    <a:lnB>
                      <a:noFill/>
                    </a:lnB>
                  </a:tcPr>
                </a:tc>
                <a:tc>
                  <a:txBody>
                    <a:bodyPr/>
                    <a:lstStyle/>
                    <a:p>
                      <a:pPr>
                        <a:defRPr sz="1100" b="0">
                          <a:solidFill>
                            <a:srgbClr val="000000"/>
                          </a:solidFill>
                          <a:latin typeface="Poppins"/>
                        </a:defRPr>
                      </a:pPr>
                      <a:r>
                        <a:t>          8.2. Software</a:t>
                      </a:r>
                    </a:p>
                  </a:txBody>
                  <a:tcPr>
                    <a:noFill/>
                    <a:lnL>
                      <a:noFill/>
                    </a:lnL>
                    <a:lnR>
                      <a:noFill/>
                    </a:lnR>
                    <a:lnT>
                      <a:noFill/>
                    </a:lnT>
                    <a:lnB>
                      <a:noFill/>
                    </a:lnB>
                  </a:tcPr>
                </a:tc>
              </a:tr>
              <a:tr h="322729">
                <a:tc>
                  <a:txBody>
                    <a:bodyPr/>
                    <a:lstStyle/>
                    <a:p>
                      <a:pPr>
                        <a:defRPr sz="1100" b="0">
                          <a:solidFill>
                            <a:srgbClr val="000000"/>
                          </a:solidFill>
                          <a:latin typeface="Poppins"/>
                        </a:defRPr>
                      </a:pPr>
                      <a:r>
                        <a:t>          6.2. Vans</a:t>
                      </a:r>
                    </a:p>
                  </a:txBody>
                  <a:tcPr>
                    <a:noFill/>
                    <a:lnL>
                      <a:noFill/>
                    </a:lnL>
                    <a:lnR>
                      <a:noFill/>
                    </a:lnR>
                    <a:lnT>
                      <a:noFill/>
                    </a:lnT>
                    <a:lnB>
                      <a:noFill/>
                    </a:lnB>
                  </a:tcPr>
                </a:tc>
                <a:tc>
                  <a:txBody>
                    <a:bodyPr/>
                    <a:lstStyle/>
                    <a:p>
                      <a:pPr>
                        <a:defRPr sz="1100" b="1">
                          <a:solidFill>
                            <a:srgbClr val="7030A0"/>
                          </a:solidFill>
                          <a:latin typeface="Poppins"/>
                        </a:defRPr>
                      </a:pPr>
                      <a:r>
                        <a:t>9. Market of Computers Size by Service (2019-2032)</a:t>
                      </a:r>
                    </a:p>
                  </a:txBody>
                  <a:tcPr>
                    <a:noFill/>
                    <a:lnL>
                      <a:noFill/>
                    </a:lnL>
                    <a:lnR>
                      <a:noFill/>
                    </a:lnR>
                    <a:lnT>
                      <a:noFill/>
                    </a:lnT>
                    <a:lnB>
                      <a:noFill/>
                    </a:lnB>
                  </a:tcPr>
                </a:tc>
              </a:tr>
              <a:tr h="322729">
                <a:tc>
                  <a:txBody>
                    <a:bodyPr/>
                    <a:lstStyle/>
                    <a:p>
                      <a:pPr>
                        <a:defRPr sz="1100" b="0">
                          <a:solidFill>
                            <a:srgbClr val="000000"/>
                          </a:solidFill>
                          <a:latin typeface="Poppins"/>
                        </a:defRPr>
                      </a:pPr>
                      <a:r>
                        <a:t>                    6.2.1. ICE</a:t>
                      </a:r>
                    </a:p>
                  </a:txBody>
                  <a:tcPr>
                    <a:noFill/>
                    <a:lnL>
                      <a:noFill/>
                    </a:lnL>
                    <a:lnR>
                      <a:noFill/>
                    </a:lnR>
                    <a:lnT>
                      <a:noFill/>
                    </a:lnT>
                    <a:lnB>
                      <a:noFill/>
                    </a:lnB>
                  </a:tcPr>
                </a:tc>
                <a:tc>
                  <a:txBody>
                    <a:bodyPr/>
                    <a:lstStyle/>
                    <a:p>
                      <a:pPr>
                        <a:defRPr sz="1100" b="0">
                          <a:solidFill>
                            <a:srgbClr val="000000"/>
                          </a:solidFill>
                          <a:latin typeface="Poppins"/>
                        </a:defRPr>
                      </a:pPr>
                      <a:r>
                        <a:t>          9.1. Rental</a:t>
                      </a:r>
                    </a:p>
                  </a:txBody>
                  <a:tcPr>
                    <a:noFill/>
                    <a:lnL>
                      <a:noFill/>
                    </a:lnL>
                    <a:lnR>
                      <a:noFill/>
                    </a:lnR>
                    <a:lnT>
                      <a:noFill/>
                    </a:lnT>
                    <a:lnB>
                      <a:noFill/>
                    </a:lnB>
                  </a:tcPr>
                </a:tc>
              </a:tr>
              <a:tr h="322729">
                <a:tc>
                  <a:txBody>
                    <a:bodyPr/>
                    <a:lstStyle/>
                    <a:p>
                      <a:pPr>
                        <a:defRPr sz="1100" b="0">
                          <a:solidFill>
                            <a:srgbClr val="000000"/>
                          </a:solidFill>
                          <a:latin typeface="Poppins"/>
                        </a:defRPr>
                      </a:pPr>
                      <a:r>
                        <a:t>                    6.2.2. BEV</a:t>
                      </a:r>
                    </a:p>
                  </a:txBody>
                  <a:tcPr>
                    <a:noFill/>
                    <a:lnL>
                      <a:noFill/>
                    </a:lnL>
                    <a:lnR>
                      <a:noFill/>
                    </a:lnR>
                    <a:lnT>
                      <a:noFill/>
                    </a:lnT>
                    <a:lnB>
                      <a:noFill/>
                    </a:lnB>
                  </a:tcPr>
                </a:tc>
                <a:tc>
                  <a:txBody>
                    <a:bodyPr/>
                    <a:lstStyle/>
                    <a:p>
                      <a:pPr>
                        <a:defRPr sz="1100" b="0">
                          <a:solidFill>
                            <a:srgbClr val="000000"/>
                          </a:solidFill>
                          <a:latin typeface="Poppins"/>
                        </a:defRPr>
                      </a:pPr>
                      <a:r>
                        <a:t>          9.2. Station Based</a:t>
                      </a:r>
                    </a:p>
                  </a:txBody>
                  <a:tcPr>
                    <a:noFill/>
                    <a:lnL>
                      <a:noFill/>
                    </a:lnL>
                    <a:lnR>
                      <a:noFill/>
                    </a:lnR>
                    <a:lnT>
                      <a:noFill/>
                    </a:lnT>
                    <a:lnB>
                      <a:noFill/>
                    </a:lnB>
                  </a:tcPr>
                </a:tc>
              </a:tr>
              <a:tr h="322729">
                <a:tc>
                  <a:txBody>
                    <a:bodyPr/>
                    <a:lstStyle/>
                    <a:p>
                      <a:pPr>
                        <a:defRPr sz="1100" b="0">
                          <a:solidFill>
                            <a:srgbClr val="000000"/>
                          </a:solidFill>
                          <a:latin typeface="Poppins"/>
                        </a:defRPr>
                      </a:pPr>
                      <a:r>
                        <a:t>                    6.2.3. Fuel Cell</a:t>
                      </a:r>
                    </a:p>
                  </a:txBody>
                  <a:tcPr>
                    <a:noFill/>
                    <a:lnL>
                      <a:noFill/>
                    </a:lnL>
                    <a:lnR>
                      <a:noFill/>
                    </a:lnR>
                    <a:lnT>
                      <a:noFill/>
                    </a:lnT>
                    <a:lnB>
                      <a:noFill/>
                    </a:lnB>
                  </a:tcPr>
                </a:tc>
                <a:tc>
                  <a:txBody>
                    <a:bodyPr/>
                    <a:lstStyle/>
                    <a:p>
                      <a:pPr>
                        <a:defRPr sz="1100" b="1">
                          <a:solidFill>
                            <a:srgbClr val="7030A0"/>
                          </a:solidFill>
                          <a:latin typeface="Poppins"/>
                        </a:defRPr>
                      </a:pPr>
                      <a:r>
                        <a:t>10. Market of Computers Size by Application (2019-2032)</a:t>
                      </a:r>
                    </a:p>
                  </a:txBody>
                  <a:tcPr>
                    <a:noFill/>
                    <a:lnL>
                      <a:noFill/>
                    </a:lnL>
                    <a:lnR>
                      <a:noFill/>
                    </a:lnR>
                    <a:lnT>
                      <a:noFill/>
                    </a:lnT>
                    <a:lnB>
                      <a:noFill/>
                    </a:lnB>
                  </a:tcPr>
                </a:tc>
              </a:tr>
              <a:tr h="322729">
                <a:tc>
                  <a:txBody>
                    <a:bodyPr/>
                    <a:lstStyle/>
                    <a:p>
                      <a:pPr>
                        <a:defRPr sz="1100" b="0">
                          <a:solidFill>
                            <a:srgbClr val="000000"/>
                          </a:solidFill>
                          <a:latin typeface="Poppins"/>
                        </a:defRPr>
                      </a:pPr>
                      <a:r>
                        <a:t>                    6.2.4. Others</a:t>
                      </a:r>
                    </a:p>
                  </a:txBody>
                  <a:tcPr>
                    <a:noFill/>
                    <a:lnL>
                      <a:noFill/>
                    </a:lnL>
                    <a:lnR>
                      <a:noFill/>
                    </a:lnR>
                    <a:lnT>
                      <a:noFill/>
                    </a:lnT>
                    <a:lnB>
                      <a:noFill/>
                    </a:lnB>
                  </a:tcPr>
                </a:tc>
                <a:tc>
                  <a:txBody>
                    <a:bodyPr/>
                    <a:lstStyle/>
                    <a:p>
                      <a:pPr>
                        <a:defRPr sz="1100" b="0">
                          <a:solidFill>
                            <a:srgbClr val="000000"/>
                          </a:solidFill>
                          <a:latin typeface="Poppins"/>
                        </a:defRPr>
                      </a:pPr>
                      <a:r>
                        <a:t>          10.1. Passenger Transportation</a:t>
                      </a:r>
                    </a:p>
                  </a:txBody>
                  <a:tcPr>
                    <a:noFill/>
                    <a:lnL>
                      <a:noFill/>
                    </a:lnL>
                    <a:lnR>
                      <a:noFill/>
                    </a:lnR>
                    <a:lnT>
                      <a:noFill/>
                    </a:lnT>
                    <a:lnB>
                      <a:noFill/>
                    </a:lnB>
                  </a:tcPr>
                </a:tc>
              </a:tr>
              <a:tr h="322729">
                <a:tc>
                  <a:txBody>
                    <a:bodyPr/>
                    <a:lstStyle/>
                    <a:p>
                      <a:pPr>
                        <a:defRPr sz="1100" b="0">
                          <a:solidFill>
                            <a:srgbClr val="000000"/>
                          </a:solidFill>
                          <a:latin typeface="Poppins"/>
                        </a:defRPr>
                      </a:pPr>
                      <a:r>
                        <a:t>          6.3. Other Vehicle Types</a:t>
                      </a:r>
                    </a:p>
                  </a:txBody>
                  <a:tcPr>
                    <a:noFill/>
                    <a:lnL>
                      <a:noFill/>
                    </a:lnL>
                    <a:lnR>
                      <a:noFill/>
                    </a:lnR>
                    <a:lnT>
                      <a:noFill/>
                    </a:lnT>
                    <a:lnB>
                      <a:noFill/>
                    </a:lnB>
                  </a:tcPr>
                </a:tc>
                <a:tc>
                  <a:txBody>
                    <a:bodyPr/>
                    <a:lstStyle/>
                    <a:p>
                      <a:pPr>
                        <a:defRPr sz="1100" b="0">
                          <a:solidFill>
                            <a:srgbClr val="000000"/>
                          </a:solidFill>
                          <a:latin typeface="Poppins"/>
                        </a:defRPr>
                      </a:pPr>
                      <a:r>
                        <a:t>          10.2. Goods Transportation</a:t>
                      </a:r>
                    </a:p>
                  </a:txBody>
                  <a:tcPr>
                    <a:noFill/>
                    <a:lnL>
                      <a:noFill/>
                    </a:lnL>
                    <a:lnR>
                      <a:noFill/>
                    </a:lnR>
                    <a:lnT>
                      <a:noFill/>
                    </a:lnT>
                    <a:lnB>
                      <a:noFill/>
                    </a:lnB>
                  </a:tcPr>
                </a:tc>
              </a:tr>
              <a:tr h="322729">
                <a:tc>
                  <a:txBody>
                    <a:bodyPr/>
                    <a:lstStyle/>
                    <a:p>
                      <a:pPr>
                        <a:defRPr sz="1100" b="1">
                          <a:solidFill>
                            <a:srgbClr val="7030A0"/>
                          </a:solidFill>
                          <a:latin typeface="Poppins"/>
                        </a:defRPr>
                      </a:pPr>
                      <a:r>
                        <a:t>7. Market of Computers Size by Autonomous Level (2019-2032)</a:t>
                      </a:r>
                    </a:p>
                  </a:txBody>
                  <a:tcPr>
                    <a:noFill/>
                    <a:lnL>
                      <a:noFill/>
                    </a:lnL>
                    <a:lnR>
                      <a:noFill/>
                    </a:lnR>
                    <a:lnT>
                      <a:noFill/>
                    </a:lnT>
                    <a:lnB>
                      <a:noFill/>
                    </a:lnB>
                  </a:tcPr>
                </a:tc>
                <a:tc>
                  <a:txBody>
                    <a:bodyPr/>
                    <a:lstStyle/>
                    <a:p>
                      <a:pPr>
                        <a:defRPr sz="1100" b="1">
                          <a:solidFill>
                            <a:srgbClr val="7030A0"/>
                          </a:solidFill>
                          <a:latin typeface="Poppins"/>
                        </a:defRPr>
                      </a:pPr>
                      <a:r>
                        <a:t>11. Market of Computers Size by Region (2019-2032)</a:t>
                      </a:r>
                    </a:p>
                  </a:txBody>
                  <a:tcPr>
                    <a:noFill/>
                    <a:lnL>
                      <a:noFill/>
                    </a:lnL>
                    <a:lnR>
                      <a:noFill/>
                    </a:lnR>
                    <a:lnT>
                      <a:noFill/>
                    </a:lnT>
                    <a:lnB>
                      <a:noFill/>
                    </a:lnB>
                  </a:tcPr>
                </a:tc>
              </a:tr>
              <a:tr h="322729">
                <a:tc>
                  <a:txBody>
                    <a:bodyPr/>
                    <a:lstStyle/>
                    <a:p>
                      <a:pPr>
                        <a:defRPr sz="1100" b="0">
                          <a:solidFill>
                            <a:srgbClr val="000000"/>
                          </a:solidFill>
                          <a:latin typeface="Poppins"/>
                        </a:defRPr>
                      </a:pPr>
                      <a:r>
                        <a:t>          7.1. Teleoperated</a:t>
                      </a:r>
                    </a:p>
                  </a:txBody>
                  <a:tcPr>
                    <a:noFill/>
                    <a:lnL>
                      <a:noFill/>
                    </a:lnL>
                    <a:lnR>
                      <a:noFill/>
                    </a:lnR>
                    <a:lnT>
                      <a:noFill/>
                    </a:lnT>
                    <a:lnB>
                      <a:noFill/>
                    </a:lnB>
                  </a:tcPr>
                </a:tc>
                <a:tc>
                  <a:txBody>
                    <a:bodyPr/>
                    <a:lstStyle/>
                    <a:p>
                      <a:pPr>
                        <a:defRPr sz="1100" b="0">
                          <a:solidFill>
                            <a:srgbClr val="000000"/>
                          </a:solidFill>
                          <a:latin typeface="Poppins"/>
                        </a:defRPr>
                      </a:pPr>
                      <a:r>
                        <a:t>          11.1. North America</a:t>
                      </a:r>
                    </a:p>
                  </a:txBody>
                  <a:tcPr>
                    <a:noFill/>
                    <a:lnL>
                      <a:noFill/>
                    </a:lnL>
                    <a:lnR>
                      <a:noFill/>
                    </a:lnR>
                    <a:lnT>
                      <a:noFill/>
                    </a:lnT>
                    <a:lnB>
                      <a:noFill/>
                    </a:lnB>
                  </a:tcPr>
                </a:tc>
              </a:tr>
              <a:tr h="322729">
                <a:tc>
                  <a:txBody>
                    <a:bodyPr/>
                    <a:lstStyle/>
                    <a:p>
                      <a:pPr>
                        <a:defRPr sz="1100" b="0">
                          <a:solidFill>
                            <a:srgbClr val="000000"/>
                          </a:solidFill>
                          <a:latin typeface="Poppins"/>
                        </a:defRPr>
                      </a:pPr>
                      <a:r>
                        <a:t>          7.2. Fully Autonomous</a:t>
                      </a:r>
                    </a:p>
                  </a:txBody>
                  <a:tcPr>
                    <a:noFill/>
                    <a:lnL>
                      <a:noFill/>
                    </a:lnL>
                    <a:lnR>
                      <a:noFill/>
                    </a:lnR>
                    <a:lnT>
                      <a:noFill/>
                    </a:lnT>
                    <a:lnB>
                      <a:noFill/>
                    </a:lnB>
                  </a:tcPr>
                </a:tc>
                <a:tc>
                  <a:txBody>
                    <a:bodyPr/>
                    <a:lstStyle/>
                    <a:p>
                      <a:pPr>
                        <a:defRPr sz="1100" b="0">
                          <a:solidFill>
                            <a:srgbClr val="000000"/>
                          </a:solidFill>
                          <a:latin typeface="Poppins"/>
                        </a:defRPr>
                      </a:pPr>
                      <a:r>
                        <a:t>          11.2. Europe</a:t>
                      </a:r>
                    </a:p>
                  </a:txBody>
                  <a:tcPr>
                    <a:noFill/>
                    <a:lnL>
                      <a:noFill/>
                    </a:lnL>
                    <a:lnR>
                      <a:noFill/>
                    </a:lnR>
                    <a:lnT>
                      <a:noFill/>
                    </a:lnT>
                    <a:lnB>
                      <a:noFill/>
                    </a:lnB>
                  </a:tcPr>
                </a:tc>
              </a:tr>
              <a:tr h="322729">
                <a:tc>
                  <a:txBody>
                    <a:bodyPr/>
                    <a:lstStyle/>
                    <a:p>
                      <a:pPr>
                        <a:defRPr sz="1100" b="1">
                          <a:solidFill>
                            <a:srgbClr val="7030A0"/>
                          </a:solidFill>
                          <a:latin typeface="Poppins"/>
                        </a:defRPr>
                      </a:pPr>
                      <a:r>
                        <a:t>8. Market of Computers Size by Component (2019-2032)</a:t>
                      </a:r>
                    </a:p>
                  </a:txBody>
                  <a:tcPr>
                    <a:noFill/>
                    <a:lnL>
                      <a:noFill/>
                    </a:lnL>
                    <a:lnR>
                      <a:noFill/>
                    </a:lnR>
                    <a:lnT>
                      <a:noFill/>
                    </a:lnT>
                    <a:lnB>
                      <a:noFill/>
                    </a:lnB>
                  </a:tcPr>
                </a:tc>
                <a:tc>
                  <a:txBody>
                    <a:bodyPr/>
                    <a:lstStyle/>
                    <a:p>
                      <a:pPr>
                        <a:defRPr sz="1100" b="0">
                          <a:solidFill>
                            <a:srgbClr val="000000"/>
                          </a:solidFill>
                          <a:latin typeface="Poppins"/>
                        </a:defRPr>
                      </a:pPr>
                      <a:r>
                        <a:t>          11.3. Asia-Pacific</a:t>
                      </a:r>
                    </a:p>
                  </a:txBody>
                  <a:tcPr>
                    <a:noFill/>
                    <a:lnL>
                      <a:noFill/>
                    </a:lnL>
                    <a:lnR>
                      <a:noFill/>
                    </a:lnR>
                    <a:lnT>
                      <a:noFill/>
                    </a:lnT>
                    <a:lnB>
                      <a:noFill/>
                    </a:lnB>
                  </a:tcPr>
                </a:tc>
              </a:tr>
              <a:tr h="322729">
                <a:tc>
                  <a:txBody>
                    <a:bodyPr/>
                    <a:lstStyle/>
                    <a:p>
                      <a:pPr>
                        <a:defRPr sz="1100" b="0">
                          <a:solidFill>
                            <a:srgbClr val="000000"/>
                          </a:solidFill>
                          <a:latin typeface="Poppins"/>
                        </a:defRPr>
                      </a:pPr>
                      <a:r>
                        <a:t>          8.1. Hardware</a:t>
                      </a:r>
                    </a:p>
                  </a:txBody>
                  <a:tcPr>
                    <a:noFill/>
                    <a:lnL>
                      <a:noFill/>
                    </a:lnL>
                    <a:lnR>
                      <a:noFill/>
                    </a:lnR>
                    <a:lnT>
                      <a:noFill/>
                    </a:lnT>
                    <a:lnB>
                      <a:noFill/>
                    </a:lnB>
                  </a:tcPr>
                </a:tc>
                <a:tc>
                  <a:txBody>
                    <a:bodyPr/>
                    <a:lstStyle/>
                    <a:p>
                      <a:pPr>
                        <a:defRPr sz="1100" b="0">
                          <a:solidFill>
                            <a:srgbClr val="000000"/>
                          </a:solidFill>
                          <a:latin typeface="Poppins"/>
                        </a:defRPr>
                      </a:pPr>
                      <a:r>
                        <a:t>          11.4. Latin America</a:t>
                      </a:r>
                    </a:p>
                  </a:txBody>
                  <a:tcPr>
                    <a:noFill/>
                    <a:lnL>
                      <a:noFill/>
                    </a:lnL>
                    <a:lnR>
                      <a:noFill/>
                    </a:lnR>
                    <a:lnT>
                      <a:noFill/>
                    </a:lnT>
                    <a:lnB>
                      <a:noFill/>
                    </a:lnB>
                  </a:tcPr>
                </a:tc>
              </a:tr>
              <a:tr h="322736">
                <a:tc>
                  <a:txBody>
                    <a:bodyPr/>
                    <a:lstStyle/>
                    <a:p>
                      <a:pPr>
                        <a:defRPr sz="1100" b="0">
                          <a:solidFill>
                            <a:srgbClr val="000000"/>
                          </a:solidFill>
                          <a:latin typeface="Poppins"/>
                        </a:defRPr>
                      </a:pPr>
                      <a:r>
                        <a:t>                    8.1.1. LiDAR Sensors</a:t>
                      </a:r>
                    </a:p>
                  </a:txBody>
                  <a:tcPr>
                    <a:noFill/>
                    <a:lnL>
                      <a:noFill/>
                    </a:lnL>
                    <a:lnR>
                      <a:noFill/>
                    </a:lnR>
                    <a:lnT>
                      <a:noFill/>
                    </a:lnT>
                    <a:lnB>
                      <a:noFill/>
                    </a:lnB>
                  </a:tcPr>
                </a:tc>
                <a:tc>
                  <a:txBody>
                    <a:bodyPr/>
                    <a:lstStyle/>
                    <a:p>
                      <a:pPr>
                        <a:defRPr sz="1100" b="0">
                          <a:solidFill>
                            <a:srgbClr val="000000"/>
                          </a:solidFill>
                          <a:latin typeface="Poppins"/>
                        </a:defRPr>
                      </a:pPr>
                      <a:r>
                        <a:t>          11.5. Middle East &amp; Africa</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1">
                          <a:solidFill>
                            <a:srgbClr val="7030A0"/>
                          </a:solidFill>
                          <a:latin typeface="Poppins"/>
                        </a:defRPr>
                      </a:pPr>
                      <a:r>
                        <a:t>12. Global Market of Computers Size by Region (2019-2032)</a:t>
                      </a:r>
                    </a:p>
                  </a:txBody>
                  <a:tcPr>
                    <a:noFill/>
                    <a:lnL>
                      <a:noFill/>
                    </a:lnL>
                    <a:lnR>
                      <a:noFill/>
                    </a:lnR>
                    <a:lnT>
                      <a:noFill/>
                    </a:lnT>
                    <a:lnB>
                      <a:noFill/>
                    </a:lnB>
                  </a:tcPr>
                </a:tc>
                <a:tc>
                  <a:txBody>
                    <a:bodyPr/>
                    <a:lstStyle/>
                    <a:p>
                      <a:pPr>
                        <a:defRPr sz="1100" b="0">
                          <a:solidFill>
                            <a:srgbClr val="000000"/>
                          </a:solidFill>
                          <a:latin typeface="Poppins"/>
                        </a:defRPr>
                      </a:pPr>
                      <a:r>
                        <a:t>          12.4. Latin America (By Vehicle Type, By Autonomous Level, By Component, By Service, By Application, By Region)</a:t>
                      </a:r>
                    </a:p>
                  </a:txBody>
                  <a:tcPr>
                    <a:noFill/>
                    <a:lnL>
                      <a:noFill/>
                    </a:lnL>
                    <a:lnR>
                      <a:noFill/>
                    </a:lnR>
                    <a:lnT>
                      <a:noFill/>
                    </a:lnT>
                    <a:lnB>
                      <a:noFill/>
                    </a:lnB>
                  </a:tcPr>
                </a:tc>
              </a:tr>
              <a:tr h="322729">
                <a:tc>
                  <a:txBody>
                    <a:bodyPr/>
                    <a:lstStyle/>
                    <a:p>
                      <a:pPr>
                        <a:defRPr sz="1100" b="0">
                          <a:solidFill>
                            <a:srgbClr val="000000"/>
                          </a:solidFill>
                          <a:latin typeface="Poppins"/>
                        </a:defRPr>
                      </a:pPr>
                      <a:r>
                        <a:t>          12.1. North America (By Vehicle Type, By Autonomous Level, By Component, By Service, By Application, By Region)</a:t>
                      </a:r>
                    </a:p>
                  </a:txBody>
                  <a:tcPr>
                    <a:noFill/>
                    <a:lnL>
                      <a:noFill/>
                    </a:lnL>
                    <a:lnR>
                      <a:noFill/>
                    </a:lnR>
                    <a:lnT>
                      <a:noFill/>
                    </a:lnT>
                    <a:lnB>
                      <a:noFill/>
                    </a:lnB>
                  </a:tcPr>
                </a:tc>
                <a:tc>
                  <a:txBody>
                    <a:bodyPr/>
                    <a:lstStyle/>
                    <a:p>
                      <a:pPr>
                        <a:defRPr sz="1100" b="0">
                          <a:solidFill>
                            <a:srgbClr val="000000"/>
                          </a:solidFill>
                          <a:latin typeface="Poppins"/>
                        </a:defRPr>
                      </a:pPr>
                      <a:r>
                        <a:t>                    12.4.1. Brazil</a:t>
                      </a:r>
                    </a:p>
                  </a:txBody>
                  <a:tcPr>
                    <a:noFill/>
                    <a:lnL>
                      <a:noFill/>
                    </a:lnL>
                    <a:lnR>
                      <a:noFill/>
                    </a:lnR>
                    <a:lnT>
                      <a:noFill/>
                    </a:lnT>
                    <a:lnB>
                      <a:noFill/>
                    </a:lnB>
                  </a:tcPr>
                </a:tc>
              </a:tr>
              <a:tr h="322729">
                <a:tc>
                  <a:txBody>
                    <a:bodyPr/>
                    <a:lstStyle/>
                    <a:p>
                      <a:pPr>
                        <a:defRPr sz="1100" b="0">
                          <a:solidFill>
                            <a:srgbClr val="000000"/>
                          </a:solidFill>
                          <a:latin typeface="Poppins"/>
                        </a:defRPr>
                      </a:pPr>
                      <a:r>
                        <a:t>                    12.1.1. US</a:t>
                      </a:r>
                    </a:p>
                  </a:txBody>
                  <a:tcPr>
                    <a:noFill/>
                    <a:lnL>
                      <a:noFill/>
                    </a:lnL>
                    <a:lnR>
                      <a:noFill/>
                    </a:lnR>
                    <a:lnT>
                      <a:noFill/>
                    </a:lnT>
                    <a:lnB>
                      <a:noFill/>
                    </a:lnB>
                  </a:tcPr>
                </a:tc>
                <a:tc>
                  <a:txBody>
                    <a:bodyPr/>
                    <a:lstStyle/>
                    <a:p>
                      <a:pPr>
                        <a:defRPr sz="1100" b="0">
                          <a:solidFill>
                            <a:srgbClr val="000000"/>
                          </a:solidFill>
                          <a:latin typeface="Poppins"/>
                        </a:defRPr>
                      </a:pPr>
                      <a:r>
                        <a:t>                    12.4.2. Mexico</a:t>
                      </a:r>
                    </a:p>
                  </a:txBody>
                  <a:tcPr>
                    <a:noFill/>
                    <a:lnL>
                      <a:noFill/>
                    </a:lnL>
                    <a:lnR>
                      <a:noFill/>
                    </a:lnR>
                    <a:lnT>
                      <a:noFill/>
                    </a:lnT>
                    <a:lnB>
                      <a:noFill/>
                    </a:lnB>
                  </a:tcPr>
                </a:tc>
              </a:tr>
              <a:tr h="322729">
                <a:tc>
                  <a:txBody>
                    <a:bodyPr/>
                    <a:lstStyle/>
                    <a:p>
                      <a:pPr>
                        <a:defRPr sz="1100" b="0">
                          <a:solidFill>
                            <a:srgbClr val="000000"/>
                          </a:solidFill>
                          <a:latin typeface="Poppins"/>
                        </a:defRPr>
                      </a:pPr>
                      <a:r>
                        <a:t>                    12.1.2. Canada</a:t>
                      </a:r>
                    </a:p>
                  </a:txBody>
                  <a:tcPr>
                    <a:noFill/>
                    <a:lnL>
                      <a:noFill/>
                    </a:lnL>
                    <a:lnR>
                      <a:noFill/>
                    </a:lnR>
                    <a:lnT>
                      <a:noFill/>
                    </a:lnT>
                    <a:lnB>
                      <a:noFill/>
                    </a:lnB>
                  </a:tcPr>
                </a:tc>
                <a:tc>
                  <a:txBody>
                    <a:bodyPr/>
                    <a:lstStyle/>
                    <a:p>
                      <a:pPr>
                        <a:defRPr sz="1100" b="0">
                          <a:solidFill>
                            <a:srgbClr val="000000"/>
                          </a:solidFill>
                          <a:latin typeface="Poppins"/>
                        </a:defRPr>
                      </a:pPr>
                      <a:r>
                        <a:t>                    12.4.3. Rest of Latin America</a:t>
                      </a:r>
                    </a:p>
                  </a:txBody>
                  <a:tcPr>
                    <a:noFill/>
                    <a:lnL>
                      <a:noFill/>
                    </a:lnL>
                    <a:lnR>
                      <a:noFill/>
                    </a:lnR>
                    <a:lnT>
                      <a:noFill/>
                    </a:lnT>
                    <a:lnB>
                      <a:noFill/>
                    </a:lnB>
                  </a:tcPr>
                </a:tc>
              </a:tr>
              <a:tr h="322729">
                <a:tc>
                  <a:txBody>
                    <a:bodyPr/>
                    <a:lstStyle/>
                    <a:p>
                      <a:pPr>
                        <a:defRPr sz="1100" b="0">
                          <a:solidFill>
                            <a:srgbClr val="000000"/>
                          </a:solidFill>
                          <a:latin typeface="Poppins"/>
                        </a:defRPr>
                      </a:pPr>
                      <a:r>
                        <a:t>          12.2. Europe (By Vehicle Type, By Autonomous Level, By Component, By Service, By Application, By Region)</a:t>
                      </a:r>
                    </a:p>
                  </a:txBody>
                  <a:tcPr>
                    <a:noFill/>
                    <a:lnL>
                      <a:noFill/>
                    </a:lnL>
                    <a:lnR>
                      <a:noFill/>
                    </a:lnR>
                    <a:lnT>
                      <a:noFill/>
                    </a:lnT>
                    <a:lnB>
                      <a:noFill/>
                    </a:lnB>
                  </a:tcPr>
                </a:tc>
                <a:tc>
                  <a:txBody>
                    <a:bodyPr/>
                    <a:lstStyle/>
                    <a:p>
                      <a:pPr>
                        <a:defRPr sz="1100" b="0">
                          <a:solidFill>
                            <a:srgbClr val="000000"/>
                          </a:solidFill>
                          <a:latin typeface="Poppins"/>
                        </a:defRPr>
                      </a:pPr>
                      <a:r>
                        <a:t>          12.5. Middle East &amp; Africa (By Vehicle Type, By Autonomous Level, By Component, By Service, By Application, By Region)</a:t>
                      </a:r>
                    </a:p>
                  </a:txBody>
                  <a:tcPr>
                    <a:noFill/>
                    <a:lnL>
                      <a:noFill/>
                    </a:lnL>
                    <a:lnR>
                      <a:noFill/>
                    </a:lnR>
                    <a:lnT>
                      <a:noFill/>
                    </a:lnT>
                    <a:lnB>
                      <a:noFill/>
                    </a:lnB>
                  </a:tcPr>
                </a:tc>
              </a:tr>
              <a:tr h="322729">
                <a:tc>
                  <a:txBody>
                    <a:bodyPr/>
                    <a:lstStyle/>
                    <a:p>
                      <a:pPr>
                        <a:defRPr sz="1100" b="0">
                          <a:solidFill>
                            <a:srgbClr val="000000"/>
                          </a:solidFill>
                          <a:latin typeface="Poppins"/>
                        </a:defRPr>
                      </a:pPr>
                      <a:r>
                        <a:t>                    12.2.1. UK</a:t>
                      </a:r>
                    </a:p>
                  </a:txBody>
                  <a:tcPr>
                    <a:noFill/>
                    <a:lnL>
                      <a:noFill/>
                    </a:lnL>
                    <a:lnR>
                      <a:noFill/>
                    </a:lnR>
                    <a:lnT>
                      <a:noFill/>
                    </a:lnT>
                    <a:lnB>
                      <a:noFill/>
                    </a:lnB>
                  </a:tcPr>
                </a:tc>
                <a:tc>
                  <a:txBody>
                    <a:bodyPr/>
                    <a:lstStyle/>
                    <a:p>
                      <a:pPr>
                        <a:defRPr sz="1100" b="0">
                          <a:solidFill>
                            <a:srgbClr val="000000"/>
                          </a:solidFill>
                          <a:latin typeface="Poppins"/>
                        </a:defRPr>
                      </a:pPr>
                      <a:r>
                        <a:t>                    12.5.1. GCC Countries</a:t>
                      </a:r>
                    </a:p>
                  </a:txBody>
                  <a:tcPr>
                    <a:noFill/>
                    <a:lnL>
                      <a:noFill/>
                    </a:lnL>
                    <a:lnR>
                      <a:noFill/>
                    </a:lnR>
                    <a:lnT>
                      <a:noFill/>
                    </a:lnT>
                    <a:lnB>
                      <a:noFill/>
                    </a:lnB>
                  </a:tcPr>
                </a:tc>
              </a:tr>
              <a:tr h="322729">
                <a:tc>
                  <a:txBody>
                    <a:bodyPr/>
                    <a:lstStyle/>
                    <a:p>
                      <a:pPr>
                        <a:defRPr sz="1100" b="0">
                          <a:solidFill>
                            <a:srgbClr val="000000"/>
                          </a:solidFill>
                          <a:latin typeface="Poppins"/>
                        </a:defRPr>
                      </a:pPr>
                      <a:r>
                        <a:t>                    12.2.2. Germany</a:t>
                      </a:r>
                    </a:p>
                  </a:txBody>
                  <a:tcPr>
                    <a:noFill/>
                    <a:lnL>
                      <a:noFill/>
                    </a:lnL>
                    <a:lnR>
                      <a:noFill/>
                    </a:lnR>
                    <a:lnT>
                      <a:noFill/>
                    </a:lnT>
                    <a:lnB>
                      <a:noFill/>
                    </a:lnB>
                  </a:tcPr>
                </a:tc>
                <a:tc>
                  <a:txBody>
                    <a:bodyPr/>
                    <a:lstStyle/>
                    <a:p>
                      <a:pPr>
                        <a:defRPr sz="1100" b="0">
                          <a:solidFill>
                            <a:srgbClr val="000000"/>
                          </a:solidFill>
                          <a:latin typeface="Poppins"/>
                        </a:defRPr>
                      </a:pPr>
                      <a:r>
                        <a:t>                    12.5.2. South Africa</a:t>
                      </a:r>
                    </a:p>
                  </a:txBody>
                  <a:tcPr>
                    <a:noFill/>
                    <a:lnL>
                      <a:noFill/>
                    </a:lnL>
                    <a:lnR>
                      <a:noFill/>
                    </a:lnR>
                    <a:lnT>
                      <a:noFill/>
                    </a:lnT>
                    <a:lnB>
                      <a:noFill/>
                    </a:lnB>
                  </a:tcPr>
                </a:tc>
              </a:tr>
              <a:tr h="322729">
                <a:tc>
                  <a:txBody>
                    <a:bodyPr/>
                    <a:lstStyle/>
                    <a:p>
                      <a:pPr>
                        <a:defRPr sz="1100" b="0">
                          <a:solidFill>
                            <a:srgbClr val="000000"/>
                          </a:solidFill>
                          <a:latin typeface="Poppins"/>
                        </a:defRPr>
                      </a:pPr>
                      <a:r>
                        <a:t>                    12.2.3. Spain</a:t>
                      </a:r>
                    </a:p>
                  </a:txBody>
                  <a:tcPr>
                    <a:noFill/>
                    <a:lnL>
                      <a:noFill/>
                    </a:lnL>
                    <a:lnR>
                      <a:noFill/>
                    </a:lnR>
                    <a:lnT>
                      <a:noFill/>
                    </a:lnT>
                    <a:lnB>
                      <a:noFill/>
                    </a:lnB>
                  </a:tcPr>
                </a:tc>
                <a:tc>
                  <a:txBody>
                    <a:bodyPr/>
                    <a:lstStyle/>
                    <a:p>
                      <a:pPr>
                        <a:defRPr sz="1100" b="0">
                          <a:solidFill>
                            <a:srgbClr val="000000"/>
                          </a:solidFill>
                          <a:latin typeface="Poppins"/>
                        </a:defRPr>
                      </a:pPr>
                      <a:r>
                        <a:t>                    12.5.3. Rest of Middle East &amp; Africa</a:t>
                      </a:r>
                    </a:p>
                  </a:txBody>
                  <a:tcPr>
                    <a:noFill/>
                    <a:lnL>
                      <a:noFill/>
                    </a:lnL>
                    <a:lnR>
                      <a:noFill/>
                    </a:lnR>
                    <a:lnT>
                      <a:noFill/>
                    </a:lnT>
                    <a:lnB>
                      <a:noFill/>
                    </a:lnB>
                  </a:tcPr>
                </a:tc>
              </a:tr>
              <a:tr h="322729">
                <a:tc>
                  <a:txBody>
                    <a:bodyPr/>
                    <a:lstStyle/>
                    <a:p>
                      <a:pPr>
                        <a:defRPr sz="1100" b="0">
                          <a:solidFill>
                            <a:srgbClr val="000000"/>
                          </a:solidFill>
                          <a:latin typeface="Poppins"/>
                        </a:defRPr>
                      </a:pPr>
                      <a:r>
                        <a:t>                    12.2.4. France</a:t>
                      </a:r>
                    </a:p>
                  </a:txBody>
                  <a:tcPr>
                    <a:noFill/>
                    <a:lnL>
                      <a:noFill/>
                    </a:lnL>
                    <a:lnR>
                      <a:noFill/>
                    </a:lnR>
                    <a:lnT>
                      <a:noFill/>
                    </a:lnT>
                    <a:lnB>
                      <a:noFill/>
                    </a:lnB>
                  </a:tcPr>
                </a:tc>
                <a:tc>
                  <a:txBody>
                    <a:bodyPr/>
                    <a:lstStyle/>
                    <a:p>
                      <a:pPr>
                        <a:defRPr sz="1100" b="1">
                          <a:solidFill>
                            <a:srgbClr val="7030A0"/>
                          </a:solidFill>
                          <a:latin typeface="Poppins"/>
                        </a:defRPr>
                      </a:pPr>
                      <a:r>
                        <a:t>13. Competitive Landscape</a:t>
                      </a:r>
                    </a:p>
                  </a:txBody>
                  <a:tcPr>
                    <a:noFill/>
                    <a:lnL>
                      <a:noFill/>
                    </a:lnL>
                    <a:lnR>
                      <a:noFill/>
                    </a:lnR>
                    <a:lnT>
                      <a:noFill/>
                    </a:lnT>
                    <a:lnB>
                      <a:noFill/>
                    </a:lnB>
                  </a:tcPr>
                </a:tc>
              </a:tr>
              <a:tr h="322729">
                <a:tc>
                  <a:txBody>
                    <a:bodyPr/>
                    <a:lstStyle/>
                    <a:p>
                      <a:pPr>
                        <a:defRPr sz="1100" b="0">
                          <a:solidFill>
                            <a:srgbClr val="000000"/>
                          </a:solidFill>
                          <a:latin typeface="Poppins"/>
                        </a:defRPr>
                      </a:pPr>
                      <a:r>
                        <a:t>                    12.2.5. Italy</a:t>
                      </a:r>
                    </a:p>
                  </a:txBody>
                  <a:tcPr>
                    <a:noFill/>
                    <a:lnL>
                      <a:noFill/>
                    </a:lnL>
                    <a:lnR>
                      <a:noFill/>
                    </a:lnR>
                    <a:lnT>
                      <a:noFill/>
                    </a:lnT>
                    <a:lnB>
                      <a:noFill/>
                    </a:lnB>
                  </a:tcPr>
                </a:tc>
                <a:tc>
                  <a:txBody>
                    <a:bodyPr/>
                    <a:lstStyle/>
                    <a:p>
                      <a:pPr>
                        <a:defRPr sz="1100" b="0">
                          <a:solidFill>
                            <a:srgbClr val="000000"/>
                          </a:solidFill>
                          <a:latin typeface="Poppins"/>
                        </a:defRPr>
                      </a:pPr>
                      <a:r>
                        <a:t>          13.1. Competitive Dashboard</a:t>
                      </a:r>
                    </a:p>
                  </a:txBody>
                  <a:tcPr>
                    <a:noFill/>
                    <a:lnL>
                      <a:noFill/>
                    </a:lnL>
                    <a:lnR>
                      <a:noFill/>
                    </a:lnR>
                    <a:lnT>
                      <a:noFill/>
                    </a:lnT>
                    <a:lnB>
                      <a:noFill/>
                    </a:lnB>
                  </a:tcPr>
                </a:tc>
              </a:tr>
              <a:tr h="322729">
                <a:tc>
                  <a:txBody>
                    <a:bodyPr/>
                    <a:lstStyle/>
                    <a:p>
                      <a:pPr>
                        <a:defRPr sz="1100" b="0">
                          <a:solidFill>
                            <a:srgbClr val="000000"/>
                          </a:solidFill>
                          <a:latin typeface="Poppins"/>
                        </a:defRPr>
                      </a:pPr>
                      <a:r>
                        <a:t>                    12.2.6. Rest of Europe</a:t>
                      </a:r>
                    </a:p>
                  </a:txBody>
                  <a:tcPr>
                    <a:noFill/>
                    <a:lnL>
                      <a:noFill/>
                    </a:lnL>
                    <a:lnR>
                      <a:noFill/>
                    </a:lnR>
                    <a:lnT>
                      <a:noFill/>
                    </a:lnT>
                    <a:lnB>
                      <a:noFill/>
                    </a:lnB>
                  </a:tcPr>
                </a:tc>
                <a:tc>
                  <a:txBody>
                    <a:bodyPr/>
                    <a:lstStyle/>
                    <a:p>
                      <a:pPr>
                        <a:defRPr sz="1100" b="0">
                          <a:solidFill>
                            <a:srgbClr val="000000"/>
                          </a:solidFill>
                          <a:latin typeface="Poppins"/>
                        </a:defRPr>
                      </a:pPr>
                      <a:r>
                        <a:t>          13.2. Market Positioning of Key Players, 2024</a:t>
                      </a:r>
                    </a:p>
                  </a:txBody>
                  <a:tcPr>
                    <a:noFill/>
                    <a:lnL>
                      <a:noFill/>
                    </a:lnL>
                    <a:lnR>
                      <a:noFill/>
                    </a:lnR>
                    <a:lnT>
                      <a:noFill/>
                    </a:lnT>
                    <a:lnB>
                      <a:noFill/>
                    </a:lnB>
                  </a:tcPr>
                </a:tc>
              </a:tr>
              <a:tr h="322729">
                <a:tc>
                  <a:txBody>
                    <a:bodyPr/>
                    <a:lstStyle/>
                    <a:p>
                      <a:pPr>
                        <a:defRPr sz="1100" b="0">
                          <a:solidFill>
                            <a:srgbClr val="000000"/>
                          </a:solidFill>
                          <a:latin typeface="Poppins"/>
                        </a:defRPr>
                      </a:pPr>
                      <a:r>
                        <a:t>          12.3. Asia-Pacific (By Vehicle Type, By Autonomous Level, By Component, By Service, By Application, By Region)</a:t>
                      </a:r>
                    </a:p>
                  </a:txBody>
                  <a:tcPr>
                    <a:noFill/>
                    <a:lnL>
                      <a:noFill/>
                    </a:lnL>
                    <a:lnR>
                      <a:noFill/>
                    </a:lnR>
                    <a:lnT>
                      <a:noFill/>
                    </a:lnT>
                    <a:lnB>
                      <a:noFill/>
                    </a:lnB>
                  </a:tcPr>
                </a:tc>
                <a:tc>
                  <a:txBody>
                    <a:bodyPr/>
                    <a:lstStyle/>
                    <a:p>
                      <a:pPr>
                        <a:defRPr sz="1100" b="0">
                          <a:solidFill>
                            <a:srgbClr val="000000"/>
                          </a:solidFill>
                          <a:latin typeface="Poppins"/>
                        </a:defRPr>
                      </a:pPr>
                      <a:r>
                        <a:t>          13.3. Strategies Adopted by Key Market Players</a:t>
                      </a:r>
                    </a:p>
                  </a:txBody>
                  <a:tcPr>
                    <a:noFill/>
                    <a:lnL>
                      <a:noFill/>
                    </a:lnL>
                    <a:lnR>
                      <a:noFill/>
                    </a:lnR>
                    <a:lnT>
                      <a:noFill/>
                    </a:lnT>
                    <a:lnB>
                      <a:noFill/>
                    </a:lnB>
                  </a:tcPr>
                </a:tc>
              </a:tr>
              <a:tr h="322729">
                <a:tc>
                  <a:txBody>
                    <a:bodyPr/>
                    <a:lstStyle/>
                    <a:p>
                      <a:pPr>
                        <a:defRPr sz="1100" b="0">
                          <a:solidFill>
                            <a:srgbClr val="000000"/>
                          </a:solidFill>
                          <a:latin typeface="Poppins"/>
                        </a:defRPr>
                      </a:pPr>
                      <a:r>
                        <a:t>                    12.3.1. China</a:t>
                      </a:r>
                    </a:p>
                  </a:txBody>
                  <a:tcPr>
                    <a:noFill/>
                    <a:lnL>
                      <a:noFill/>
                    </a:lnL>
                    <a:lnR>
                      <a:noFill/>
                    </a:lnR>
                    <a:lnT>
                      <a:noFill/>
                    </a:lnT>
                    <a:lnB>
                      <a:noFill/>
                    </a:lnB>
                  </a:tcPr>
                </a:tc>
                <a:tc>
                  <a:txBody>
                    <a:bodyPr/>
                    <a:lstStyle/>
                    <a:p>
                      <a:pPr>
                        <a:defRPr sz="1100" b="0">
                          <a:solidFill>
                            <a:srgbClr val="000000"/>
                          </a:solidFill>
                          <a:latin typeface="Poppins"/>
                        </a:defRPr>
                      </a:pPr>
                      <a:r>
                        <a:t>          13.4. Recent Developments in the Market</a:t>
                      </a:r>
                    </a:p>
                  </a:txBody>
                  <a:tcPr>
                    <a:noFill/>
                    <a:lnL>
                      <a:noFill/>
                    </a:lnL>
                    <a:lnR>
                      <a:noFill/>
                    </a:lnR>
                    <a:lnT>
                      <a:noFill/>
                    </a:lnT>
                    <a:lnB>
                      <a:noFill/>
                    </a:lnB>
                  </a:tcPr>
                </a:tc>
              </a:tr>
              <a:tr h="322729">
                <a:tc>
                  <a:txBody>
                    <a:bodyPr/>
                    <a:lstStyle/>
                    <a:p>
                      <a:pPr>
                        <a:defRPr sz="1100" b="0">
                          <a:solidFill>
                            <a:srgbClr val="000000"/>
                          </a:solidFill>
                          <a:latin typeface="Poppins"/>
                        </a:defRPr>
                      </a:pPr>
                      <a:r>
                        <a:t>                    12.3.2. India</a:t>
                      </a:r>
                    </a:p>
                  </a:txBody>
                  <a:tcPr>
                    <a:noFill/>
                    <a:lnL>
                      <a:noFill/>
                    </a:lnL>
                    <a:lnR>
                      <a:noFill/>
                    </a:lnR>
                    <a:lnT>
                      <a:noFill/>
                    </a:lnT>
                    <a:lnB>
                      <a:noFill/>
                    </a:lnB>
                  </a:tcPr>
                </a:tc>
                <a:tc>
                  <a:txBody>
                    <a:bodyPr/>
                    <a:lstStyle/>
                    <a:p>
                      <a:pPr>
                        <a:defRPr sz="1100" b="0">
                          <a:solidFill>
                            <a:srgbClr val="000000"/>
                          </a:solidFill>
                          <a:latin typeface="Poppins"/>
                        </a:defRPr>
                      </a:pPr>
                      <a:r>
                        <a:t>          13.5. Company Market Share Analysis, 2024</a:t>
                      </a:r>
                    </a:p>
                  </a:txBody>
                  <a:tcPr>
                    <a:noFill/>
                    <a:lnL>
                      <a:noFill/>
                    </a:lnL>
                    <a:lnR>
                      <a:noFill/>
                    </a:lnR>
                    <a:lnT>
                      <a:noFill/>
                    </a:lnT>
                    <a:lnB>
                      <a:noFill/>
                    </a:lnB>
                  </a:tcPr>
                </a:tc>
              </a:tr>
              <a:tr h="322729">
                <a:tc>
                  <a:txBody>
                    <a:bodyPr/>
                    <a:lstStyle/>
                    <a:p>
                      <a:pPr>
                        <a:defRPr sz="1100" b="0">
                          <a:solidFill>
                            <a:srgbClr val="000000"/>
                          </a:solidFill>
                          <a:latin typeface="Poppins"/>
                        </a:defRPr>
                      </a:pPr>
                      <a:r>
                        <a:t>                    12.3.3. Japan</a:t>
                      </a:r>
                    </a:p>
                  </a:txBody>
                  <a:tcPr>
                    <a:noFill/>
                    <a:lnL>
                      <a:noFill/>
                    </a:lnL>
                    <a:lnR>
                      <a:noFill/>
                    </a:lnR>
                    <a:lnT>
                      <a:noFill/>
                    </a:lnT>
                    <a:lnB>
                      <a:noFill/>
                    </a:lnB>
                  </a:tcPr>
                </a:tc>
                <a:tc>
                  <a:txBody>
                    <a:bodyPr/>
                    <a:lstStyle/>
                    <a:p>
                      <a:pPr>
                        <a:defRPr sz="1100" b="1">
                          <a:solidFill>
                            <a:srgbClr val="7030A0"/>
                          </a:solidFill>
                          <a:latin typeface="Poppins"/>
                        </a:defRPr>
                      </a:pPr>
                      <a:r>
                        <a:t>14. Key Company Profiles</a:t>
                      </a:r>
                    </a:p>
                  </a:txBody>
                  <a:tcPr>
                    <a:noFill/>
                    <a:lnL>
                      <a:noFill/>
                    </a:lnL>
                    <a:lnR>
                      <a:noFill/>
                    </a:lnR>
                    <a:lnT>
                      <a:noFill/>
                    </a:lnT>
                    <a:lnB>
                      <a:noFill/>
                    </a:lnB>
                  </a:tcPr>
                </a:tc>
              </a:tr>
              <a:tr h="322729">
                <a:tc>
                  <a:txBody>
                    <a:bodyPr/>
                    <a:lstStyle/>
                    <a:p>
                      <a:pPr>
                        <a:defRPr sz="1100" b="0">
                          <a:solidFill>
                            <a:srgbClr val="000000"/>
                          </a:solidFill>
                          <a:latin typeface="Poppins"/>
                        </a:defRPr>
                      </a:pPr>
                      <a:r>
                        <a:t>                    12.3.4. South Korea</a:t>
                      </a:r>
                    </a:p>
                  </a:txBody>
                  <a:tcPr>
                    <a:noFill/>
                    <a:lnL>
                      <a:noFill/>
                    </a:lnL>
                    <a:lnR>
                      <a:noFill/>
                    </a:lnR>
                    <a:lnT>
                      <a:noFill/>
                    </a:lnT>
                    <a:lnB>
                      <a:noFill/>
                    </a:lnB>
                  </a:tcPr>
                </a:tc>
                <a:tc>
                  <a:txBody>
                    <a:bodyPr/>
                    <a:lstStyle/>
                    <a:p>
                      <a:pPr>
                        <a:defRPr sz="1100" b="0">
                          <a:solidFill>
                            <a:srgbClr val="000000"/>
                          </a:solidFill>
                          <a:latin typeface="Poppins"/>
                        </a:defRPr>
                      </a:pPr>
                      <a:r>
                        <a:t>          14.1. Apple Inc.</a:t>
                      </a:r>
                    </a:p>
                  </a:txBody>
                  <a:tcPr>
                    <a:noFill/>
                    <a:lnL>
                      <a:noFill/>
                    </a:lnL>
                    <a:lnR>
                      <a:noFill/>
                    </a:lnR>
                    <a:lnT>
                      <a:noFill/>
                    </a:lnT>
                    <a:lnB>
                      <a:noFill/>
                    </a:lnB>
                  </a:tcPr>
                </a:tc>
              </a:tr>
              <a:tr h="322736">
                <a:tc>
                  <a:txBody>
                    <a:bodyPr/>
                    <a:lstStyle/>
                    <a:p>
                      <a:pPr>
                        <a:defRPr sz="1100" b="0">
                          <a:solidFill>
                            <a:srgbClr val="000000"/>
                          </a:solidFill>
                          <a:latin typeface="Poppins"/>
                        </a:defRPr>
                      </a:pPr>
                      <a:r>
                        <a:t>                    12.3.5. Rest of Asia Pacific</a:t>
                      </a:r>
                    </a:p>
                  </a:txBody>
                  <a:tcPr>
                    <a:noFill/>
                    <a:lnL>
                      <a:noFill/>
                    </a:lnL>
                    <a:lnR>
                      <a:noFill/>
                    </a:lnR>
                    <a:lnT>
                      <a:noFill/>
                    </a:lnT>
                    <a:lnB>
                      <a:noFill/>
                    </a:lnB>
                  </a:tcPr>
                </a:tc>
                <a:tc>
                  <a:txBody>
                    <a:bodyPr/>
                    <a:lstStyle/>
                    <a:p>
                      <a:pPr>
                        <a:defRPr sz="1100" b="0">
                          <a:solidFill>
                            <a:srgbClr val="000000"/>
                          </a:solidFill>
                          <a:latin typeface="Poppins"/>
                        </a:defRPr>
                      </a:pPr>
                      <a:r>
                        <a:t>                    14.1.1. Company Overview</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14.1.2. Product Portfolio Overview</a:t>
                      </a:r>
                    </a:p>
                  </a:txBody>
                  <a:tcPr>
                    <a:noFill/>
                    <a:lnL>
                      <a:noFill/>
                    </a:lnL>
                    <a:lnR>
                      <a:noFill/>
                    </a:lnR>
                    <a:lnT>
                      <a:noFill/>
                    </a:lnT>
                    <a:lnB>
                      <a:noFill/>
                    </a:lnB>
                  </a:tcPr>
                </a:tc>
                <a:tc>
                  <a:txBody>
                    <a:bodyPr/>
                    <a:lstStyle/>
                    <a:p>
                      <a:pPr>
                        <a:defRPr sz="1100" b="0">
                          <a:solidFill>
                            <a:srgbClr val="000000"/>
                          </a:solidFill>
                          <a:latin typeface="Poppins"/>
                        </a:defRPr>
                      </a:pPr>
                      <a:r>
                        <a:t>          14.15. Tesla Inc.</a:t>
                      </a:r>
                    </a:p>
                  </a:txBody>
                  <a:tcPr>
                    <a:noFill/>
                    <a:lnL>
                      <a:noFill/>
                    </a:lnL>
                    <a:lnR>
                      <a:noFill/>
                    </a:lnR>
                    <a:lnT>
                      <a:noFill/>
                    </a:lnT>
                    <a:lnB>
                      <a:noFill/>
                    </a:lnB>
                  </a:tcPr>
                </a:tc>
              </a:tr>
              <a:tr h="322729">
                <a:tc>
                  <a:txBody>
                    <a:bodyPr/>
                    <a:lstStyle/>
                    <a:p>
                      <a:pPr>
                        <a:defRPr sz="1100" b="0">
                          <a:solidFill>
                            <a:srgbClr val="000000"/>
                          </a:solidFill>
                          <a:latin typeface="Poppins"/>
                        </a:defRPr>
                      </a:pPr>
                      <a:r>
                        <a:t>                    14.1.3. Financial Overview</a:t>
                      </a:r>
                    </a:p>
                  </a:txBody>
                  <a:tcPr>
                    <a:noFill/>
                    <a:lnL>
                      <a:noFill/>
                    </a:lnL>
                    <a:lnR>
                      <a:noFill/>
                    </a:lnR>
                    <a:lnT>
                      <a:noFill/>
                    </a:lnT>
                    <a:lnB>
                      <a:noFill/>
                    </a:lnB>
                  </a:tcPr>
                </a:tc>
                <a:tc>
                  <a:txBody>
                    <a:bodyPr/>
                    <a:lstStyle/>
                    <a:p>
                      <a:pPr>
                        <a:defRPr sz="1100" b="0">
                          <a:solidFill>
                            <a:srgbClr val="000000"/>
                          </a:solidFill>
                          <a:latin typeface="Poppins"/>
                        </a:defRPr>
                      </a:pPr>
                      <a:r>
                        <a:t>          14.16. Apple Inc.</a:t>
                      </a:r>
                    </a:p>
                  </a:txBody>
                  <a:tcPr>
                    <a:noFill/>
                    <a:lnL>
                      <a:noFill/>
                    </a:lnL>
                    <a:lnR>
                      <a:noFill/>
                    </a:lnR>
                    <a:lnT>
                      <a:noFill/>
                    </a:lnT>
                    <a:lnB>
                      <a:noFill/>
                    </a:lnB>
                  </a:tcPr>
                </a:tc>
              </a:tr>
              <a:tr h="322729">
                <a:tc>
                  <a:txBody>
                    <a:bodyPr/>
                    <a:lstStyle/>
                    <a:p>
                      <a:pPr>
                        <a:defRPr sz="1100" b="0">
                          <a:solidFill>
                            <a:srgbClr val="000000"/>
                          </a:solidFill>
                          <a:latin typeface="Poppins"/>
                        </a:defRPr>
                      </a:pPr>
                      <a:r>
                        <a:t>                    14.1.4. Key Developments</a:t>
                      </a:r>
                    </a:p>
                  </a:txBody>
                  <a:tcPr>
                    <a:noFill/>
                    <a:lnL>
                      <a:noFill/>
                    </a:lnL>
                    <a:lnR>
                      <a:noFill/>
                    </a:lnR>
                    <a:lnT>
                      <a:noFill/>
                    </a:lnT>
                    <a:lnB>
                      <a:noFill/>
                    </a:lnB>
                  </a:tcPr>
                </a:tc>
                <a:tc>
                  <a:txBody>
                    <a:bodyPr/>
                    <a:lstStyle/>
                    <a:p>
                      <a:pPr>
                        <a:defRPr sz="1100" b="0">
                          <a:solidFill>
                            <a:srgbClr val="000000"/>
                          </a:solidFill>
                          <a:latin typeface="Poppins"/>
                        </a:defRPr>
                      </a:pPr>
                      <a:r>
                        <a:t>          14.17. Microsoft Corporation</a:t>
                      </a:r>
                    </a:p>
                  </a:txBody>
                  <a:tcPr>
                    <a:noFill/>
                    <a:lnL>
                      <a:noFill/>
                    </a:lnL>
                    <a:lnR>
                      <a:noFill/>
                    </a:lnR>
                    <a:lnT>
                      <a:noFill/>
                    </a:lnT>
                    <a:lnB>
                      <a:noFill/>
                    </a:lnB>
                  </a:tcPr>
                </a:tc>
              </a:tr>
              <a:tr h="322729">
                <a:tc>
                  <a:txBody>
                    <a:bodyPr/>
                    <a:lstStyle/>
                    <a:p>
                      <a:pPr>
                        <a:defRPr sz="900" b="0">
                          <a:solidFill>
                            <a:srgbClr val="000000"/>
                          </a:solidFill>
                          <a:latin typeface="P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pPr>
                        <a:defRPr sz="1100" b="0">
                          <a:solidFill>
                            <a:srgbClr val="000000"/>
                          </a:solidFill>
                          <a:latin typeface="Poppins"/>
                        </a:defRPr>
                      </a:pPr>
                      <a:r>
                        <a:t>          14.18. Alphabet Inc.</a:t>
                      </a:r>
                    </a:p>
                  </a:txBody>
                  <a:tcPr>
                    <a:noFill/>
                    <a:lnL>
                      <a:noFill/>
                    </a:lnL>
                    <a:lnR>
                      <a:noFill/>
                    </a:lnR>
                    <a:lnT>
                      <a:noFill/>
                    </a:lnT>
                    <a:lnB>
                      <a:noFill/>
                    </a:lnB>
                  </a:tcPr>
                </a:tc>
              </a:tr>
              <a:tr h="322729">
                <a:tc>
                  <a:txBody>
                    <a:bodyPr/>
                    <a:lstStyle/>
                    <a:p>
                      <a:pPr>
                        <a:defRPr sz="1100" b="0">
                          <a:solidFill>
                            <a:srgbClr val="000000"/>
                          </a:solidFill>
                          <a:latin typeface="Poppins"/>
                        </a:defRPr>
                      </a:pPr>
                      <a:r>
                        <a:t>          14.2. Microsoft Corporation</a:t>
                      </a:r>
                    </a:p>
                  </a:txBody>
                  <a:tcPr>
                    <a:noFill/>
                    <a:lnL>
                      <a:noFill/>
                    </a:lnL>
                    <a:lnR>
                      <a:noFill/>
                    </a:lnR>
                    <a:lnT>
                      <a:noFill/>
                    </a:lnT>
                    <a:lnB>
                      <a:noFill/>
                    </a:lnB>
                  </a:tcPr>
                </a:tc>
                <a:tc>
                  <a:txBody>
                    <a:bodyPr/>
                    <a:lstStyle/>
                    <a:p>
                      <a:pPr>
                        <a:defRPr sz="1100" b="0">
                          <a:solidFill>
                            <a:srgbClr val="000000"/>
                          </a:solidFill>
                          <a:latin typeface="Poppins"/>
                        </a:defRPr>
                      </a:pPr>
                      <a:r>
                        <a:t>          14.19. Amazon.com Inc.</a:t>
                      </a:r>
                    </a:p>
                  </a:txBody>
                  <a:tcPr>
                    <a:noFill/>
                    <a:lnL>
                      <a:noFill/>
                    </a:lnL>
                    <a:lnR>
                      <a:noFill/>
                    </a:lnR>
                    <a:lnT>
                      <a:noFill/>
                    </a:lnT>
                    <a:lnB>
                      <a:noFill/>
                    </a:lnB>
                  </a:tcPr>
                </a:tc>
              </a:tr>
              <a:tr h="322729">
                <a:tc>
                  <a:txBody>
                    <a:bodyPr/>
                    <a:lstStyle/>
                    <a:p>
                      <a:pPr>
                        <a:defRPr sz="1100" b="0">
                          <a:solidFill>
                            <a:srgbClr val="000000"/>
                          </a:solidFill>
                          <a:latin typeface="Poppins"/>
                        </a:defRPr>
                      </a:pPr>
                      <a:r>
                        <a:t>          14.3. Alphabet Inc.</a:t>
                      </a:r>
                    </a:p>
                  </a:txBody>
                  <a:tcPr>
                    <a:noFill/>
                    <a:lnL>
                      <a:noFill/>
                    </a:lnL>
                    <a:lnR>
                      <a:noFill/>
                    </a:lnR>
                    <a:lnT>
                      <a:noFill/>
                    </a:lnT>
                    <a:lnB>
                      <a:noFill/>
                    </a:lnB>
                  </a:tcPr>
                </a:tc>
                <a:tc>
                  <a:txBody>
                    <a:bodyPr/>
                    <a:lstStyle/>
                    <a:p>
                      <a:pPr>
                        <a:defRPr sz="1100" b="0">
                          <a:solidFill>
                            <a:srgbClr val="000000"/>
                          </a:solidFill>
                          <a:latin typeface="Poppins"/>
                        </a:defRPr>
                      </a:pPr>
                      <a:r>
                        <a:t>          14.20. Tesla Inc.</a:t>
                      </a:r>
                    </a:p>
                  </a:txBody>
                  <a:tcPr>
                    <a:noFill/>
                    <a:lnL>
                      <a:noFill/>
                    </a:lnL>
                    <a:lnR>
                      <a:noFill/>
                    </a:lnR>
                    <a:lnT>
                      <a:noFill/>
                    </a:lnT>
                    <a:lnB>
                      <a:noFill/>
                    </a:lnB>
                  </a:tcPr>
                </a:tc>
              </a:tr>
              <a:tr h="322729">
                <a:tc>
                  <a:txBody>
                    <a:bodyPr/>
                    <a:lstStyle/>
                    <a:p>
                      <a:pPr>
                        <a:defRPr sz="1100" b="0">
                          <a:solidFill>
                            <a:srgbClr val="000000"/>
                          </a:solidFill>
                          <a:latin typeface="Poppins"/>
                        </a:defRPr>
                      </a:pPr>
                      <a:r>
                        <a:t>          14.4. Amazon.com Inc.</a:t>
                      </a:r>
                    </a:p>
                  </a:txBody>
                  <a:tcPr>
                    <a:noFill/>
                    <a:lnL>
                      <a:noFill/>
                    </a:lnL>
                    <a:lnR>
                      <a:noFill/>
                    </a:lnR>
                    <a:lnT>
                      <a:noFill/>
                    </a:lnT>
                    <a:lnB>
                      <a:noFill/>
                    </a:lnB>
                  </a:tcPr>
                </a:tc>
                <a:tc>
                  <a:txBody>
                    <a:bodyPr/>
                    <a:lstStyle/>
                    <a:p>
                      <a:pPr>
                        <a:defRPr sz="900" b="0">
                          <a:solidFill>
                            <a:srgbClr val="000000"/>
                          </a:solidFill>
                          <a:latin typeface="Poppins"/>
                        </a:defRPr>
                      </a:pPr>
                      <a:r>
                        <a:t>Note : The list of companies mentioned are for indication purpose and are subject to change over the due course of the research</a:t>
                      </a:r>
                    </a:p>
                  </a:txBody>
                  <a:tcPr>
                    <a:noFill/>
                    <a:lnL>
                      <a:noFill/>
                    </a:lnL>
                    <a:lnR>
                      <a:noFill/>
                    </a:lnR>
                    <a:lnT>
                      <a:noFill/>
                    </a:lnT>
                    <a:lnB>
                      <a:noFill/>
                    </a:lnB>
                  </a:tcPr>
                </a:tc>
              </a:tr>
              <a:tr h="322729">
                <a:tc>
                  <a:txBody>
                    <a:bodyPr/>
                    <a:lstStyle/>
                    <a:p>
                      <a:pPr>
                        <a:defRPr sz="1100" b="0">
                          <a:solidFill>
                            <a:srgbClr val="000000"/>
                          </a:solidFill>
                          <a:latin typeface="Poppins"/>
                        </a:defRPr>
                      </a:pPr>
                      <a:r>
                        <a:t>          14.5. Tesla Inc.</a:t>
                      </a:r>
                    </a:p>
                  </a:txBody>
                  <a:tcPr>
                    <a:noFill/>
                    <a:lnL>
                      <a:noFill/>
                    </a:lnL>
                    <a:lnR>
                      <a:noFill/>
                    </a:lnR>
                    <a:lnT>
                      <a:noFill/>
                    </a:lnT>
                    <a:lnB>
                      <a:noFill/>
                    </a:lnB>
                  </a:tcPr>
                </a:tc>
                <a:tc>
                  <a:txBody>
                    <a:bodyPr/>
                    <a:lstStyle/>
                    <a:p>
                      <a:pPr>
                        <a:defRPr sz="1100" b="1">
                          <a:solidFill>
                            <a:srgbClr val="7030A0"/>
                          </a:solidFill>
                          <a:latin typeface="Poppins"/>
                        </a:defRPr>
                      </a:pPr>
                      <a:r>
                        <a:t>15. Conclusion &amp; Recommendation</a:t>
                      </a:r>
                    </a:p>
                  </a:txBody>
                  <a:tcPr>
                    <a:noFill/>
                    <a:lnL>
                      <a:noFill/>
                    </a:lnL>
                    <a:lnR>
                      <a:noFill/>
                    </a:lnR>
                    <a:lnT>
                      <a:noFill/>
                    </a:lnT>
                    <a:lnB>
                      <a:noFill/>
                    </a:lnB>
                  </a:tcPr>
                </a:tc>
              </a:tr>
              <a:tr h="322729">
                <a:tc>
                  <a:txBody>
                    <a:bodyPr/>
                    <a:lstStyle/>
                    <a:p>
                      <a:pPr>
                        <a:defRPr sz="1100" b="0">
                          <a:solidFill>
                            <a:srgbClr val="000000"/>
                          </a:solidFill>
                          <a:latin typeface="Poppins"/>
                        </a:defRPr>
                      </a:pPr>
                      <a:r>
                        <a:t>          14.6. Apple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14.7.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14.8. Alphabet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14.9. Amazon.com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14.10. Tesla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14.11. Apple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14.13. Alphabet Inc.</a:t>
                      </a:r>
                    </a:p>
                  </a:txBody>
                  <a:tcPr>
                    <a:noFill/>
                    <a:lnL>
                      <a:noFill/>
                    </a:lnL>
                    <a:lnR>
                      <a:noFill/>
                    </a:lnR>
                    <a:lnT>
                      <a:noFill/>
                    </a:lnT>
                    <a:lnB>
                      <a:noFill/>
                    </a:lnB>
                  </a:tcPr>
                </a:tc>
                <a:tc>
                  <a:txBody>
                    <a:bodyPr/>
                    <a:lstStyle/>
                    <a:p/>
                  </a:txBody>
                  <a:tcPr>
                    <a:noFill/>
                    <a:lnL>
                      <a:noFill/>
                    </a:lnL>
                    <a:lnR>
                      <a:noFill/>
                    </a:lnR>
                    <a:lnT>
                      <a:noFill/>
                    </a:lnT>
                    <a:lnB>
                      <a:noFill/>
                    </a:lnB>
                  </a:tcPr>
                </a:tc>
              </a:tr>
              <a:tr h="322736">
                <a:tc>
                  <a:txBody>
                    <a:bodyPr/>
                    <a:lstStyle/>
                    <a:p>
                      <a:pPr>
                        <a:defRPr sz="1100" b="0">
                          <a:solidFill>
                            <a:srgbClr val="000000"/>
                          </a:solidFill>
                          <a:latin typeface="Poppins"/>
                        </a:defRPr>
                      </a:pPr>
                      <a:r>
                        <a:t>          14.14. Amazon.com Inc.</a:t>
                      </a:r>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14327</TotalTime>
  <Words>2493</Words>
  <Application>Microsoft Office PowerPoint</Application>
  <PresentationFormat>Widescreen</PresentationFormat>
  <Paragraphs>494</Paragraphs>
  <Slides>42</Slides>
  <Notes>13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42</vt:i4>
      </vt:variant>
    </vt:vector>
  </HeadingPairs>
  <TitlesOfParts>
    <vt:vector size="57"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DYNAMICS &amp; OUTLOOK </vt:lpstr>
      <vt:lpstr>MARKET DYNAMICS &amp; OUTLOOK </vt:lpstr>
      <vt:lpstr>MARKET DYNAMICS &amp; OUTLOOK : MARKET DRIVERS &amp; OPPORTUNITIES (1/X) </vt:lpstr>
      <vt:lpstr>MARKET DYNAMICS &amp; OUTLOOK : MARKET DRIVERS &amp; OPPORTUNITIES (2/X) </vt:lpstr>
      <vt:lpstr>MARKET DYNAMICS &amp; OUTLOOK : MARKET RESTRAINTS &amp; CHALLENGES [1/X]</vt:lpstr>
      <vt:lpstr>MARKET DYNAMICS &amp; OUTLOOK</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LANDSCAPE Competitive Dashboard Market Positioning of Key Players, 2024 Strategies Adopted By Key Market Players Recent Development  Market Share Analysis, 2024</vt:lpstr>
      <vt:lpstr>COMPETITIVE LANDSCAPE</vt:lpstr>
      <vt:lpstr>COMPETITIVE DASHBOARD</vt:lpstr>
      <vt:lpstr>COMPANY PROFILES</vt:lpstr>
      <vt:lpstr>{{company}} - COMPANY OVERVIEW</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131</cp:revision>
  <dcterms:created xsi:type="dcterms:W3CDTF">2024-08-12T13:13:25Z</dcterms:created>
  <dcterms:modified xsi:type="dcterms:W3CDTF">2025-09-18T16:14:32Z</dcterms:modified>
</cp:coreProperties>
</file>